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8" r:id="rId3"/>
    <p:sldId id="261" r:id="rId4"/>
    <p:sldId id="289" r:id="rId5"/>
    <p:sldId id="266" r:id="rId6"/>
    <p:sldId id="267" r:id="rId7"/>
    <p:sldId id="354" r:id="rId8"/>
    <p:sldId id="264" r:id="rId9"/>
    <p:sldId id="265" r:id="rId10"/>
    <p:sldId id="262" r:id="rId11"/>
    <p:sldId id="355" r:id="rId12"/>
    <p:sldId id="357" r:id="rId13"/>
    <p:sldId id="258" r:id="rId14"/>
    <p:sldId id="260" r:id="rId15"/>
    <p:sldId id="309" r:id="rId16"/>
    <p:sldId id="3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1"/>
    <p:restoredTop sz="94658"/>
  </p:normalViewPr>
  <p:slideViewPr>
    <p:cSldViewPr snapToGrid="0">
      <p:cViewPr>
        <p:scale>
          <a:sx n="105" d="100"/>
          <a:sy n="105" d="100"/>
        </p:scale>
        <p:origin x="30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45A7F-C1BB-154B-BB49-5B0D397FB3CE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A197E-84AC-EB41-A957-1B5383690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48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3DA6-FDA8-DC4D-A335-CF5DB92FE4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93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A197E-84AC-EB41-A957-1B5383690F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77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3DA6-FDA8-DC4D-A335-CF5DB92FE4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3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7017-EB55-BC35-8C50-DFCEDBE70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0FCBD-9583-7623-05CD-79E314649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C25F6-C60C-F220-C8D9-78DDB6BA7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780A5-0C1D-CCFB-CFA5-12C4379F6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18ABD-7A70-05F8-42D6-0820A0BC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91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FD882-FA8E-8F8C-853C-0E4F4ACE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758B4-9E21-F5A2-0F01-23E82DC51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859F7-89D8-D607-1751-0EAE5E9C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28B01-362A-6FB3-95B5-247249129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7EE0B-873E-5AB3-7354-9D841185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37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B42C16-5092-AF8B-5A12-B19F4E7C9C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0CD72D-DB32-B0D2-668E-C9386A5AA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40069-5A48-4D73-34B8-60A37276C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5521A-2E53-D792-E892-2523D0E3D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33D20-D969-BFB9-9A0F-FC0DE854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65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8EC80-4EA3-2A1C-B326-9C00EEE0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A65E-D40E-3E7E-10C0-D8203400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1CD90-6C73-4AE3-80CC-476E01E54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1683B-EFA2-0B5C-9682-A8199B4A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A8C89-ADBE-2004-A28C-60868CC13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9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1550-8B7F-71F7-7DA9-FAB6F455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F83CE-C7DC-0CF4-7D3C-AD802FF7E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20E91-254E-CAC5-39D1-DB63ED1F8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5F929-4A7C-D010-B354-D35DCA13A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A3293-A4D4-6928-C957-34ED9D7B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75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F3B1-4BE3-3E21-C33F-1EA6011D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D46F9-8E45-976E-9D06-799C3667A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4D191-8559-8517-4DEB-CBD310148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027CB-AB27-418D-C9F5-CD8F6253D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51F1D-2798-D568-8DA2-89931FCAE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17C03-FF73-3DAB-42C8-2837835D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5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D81B-1CF6-F943-FD65-149417147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E4E6E-C700-A955-44C4-9F7B32479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DE6E3-A562-257B-43F7-C4BADBAA1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A3524-2E1C-7C28-FA79-36805E84B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ADED3-BAE5-E353-4D48-9B8DB785A9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8C0F1F-8E9E-D2F4-3E29-A25269559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5EC5C9-C06F-5A69-E7B7-6203CAF53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396B5C-AD6E-708B-5C16-4AC92C56A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2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28AC-4745-0647-1F54-79263686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8B57F7-FD9C-B7BE-7773-87123514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42DF8-DE3B-DBE0-299A-BAE559EE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49BC8-F349-1FC8-A046-642D38F8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7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16D992-B4C5-9FBA-CDF4-59C8F0AD9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3F1D6-CFD2-3A8C-7B65-68A64E763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13311-9AC6-5711-A704-7683BCA5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47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9CB2-42FF-D1A2-D656-18FE3EA3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796BF-181A-0045-383E-2560D130B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AD79C2-0851-E81D-363F-9122FA199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57D8E-947A-D980-7335-C7F38EB75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5DB07-0F58-5F30-10E9-67F0E499A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6CA2F-F39A-3C72-F4F1-B2588965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9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8EB7-F085-53F8-9567-918BB6363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FE13EE-E4E5-B364-4459-4C206729F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C33E2-CFAB-973D-1FC1-4F03B5FF9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8DA4C-A101-CFDE-412B-CFE808479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610AB-B906-0DEA-C8B8-4CDE7EFF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20165-604A-42CE-784E-419CFEE7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63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CC3829-9D23-040D-E3CC-5D150E4D9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C4746-4D28-5E4D-F796-AFC5D0ECE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92D34-DA8D-DC80-701E-25A836CE91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5E098-ED89-44D7-A1F0-C2F9B173E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6E70B-7D08-E3E5-343F-58B357179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2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5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2.01.14.476312v4" TargetMode="External"/><Relationship Id="rId2" Type="http://schemas.openxmlformats.org/officeDocument/2006/relationships/hyperlink" Target="https://github.com/pachterlab/Bi-BE-CS-183-202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1740-B2BB-424D-7A1C-69F056A2D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3820" y="1104435"/>
            <a:ext cx="12359640" cy="2479675"/>
          </a:xfrm>
        </p:spPr>
        <p:txBody>
          <a:bodyPr/>
          <a:lstStyle/>
          <a:p>
            <a:r>
              <a:rPr lang="en-US" dirty="0"/>
              <a:t>Generating a Consensus Pituitary Atlas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79767-6D07-F8E3-B991-477F24ABE5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Bence Kover</a:t>
            </a:r>
            <a:r>
              <a:rPr lang="en-US" dirty="0"/>
              <a:t>, Hui-Chun Lu, Cynthia </a:t>
            </a:r>
            <a:r>
              <a:rPr lang="en-US" dirty="0" err="1"/>
              <a:t>Andoniadou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FE90CAB-4730-77E1-5448-4301F205F064}"/>
              </a:ext>
            </a:extLst>
          </p:cNvPr>
          <p:cNvSpPr txBox="1">
            <a:spLocks/>
          </p:cNvSpPr>
          <p:nvPr/>
        </p:nvSpPr>
        <p:spPr>
          <a:xfrm>
            <a:off x="-2516773" y="651556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Londonomics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meeting – Sep 2</a:t>
            </a:r>
            <a:r>
              <a:rPr 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2025</a:t>
            </a:r>
          </a:p>
        </p:txBody>
      </p:sp>
      <p:pic>
        <p:nvPicPr>
          <p:cNvPr id="5" name="Picture 6" descr="Wellcome Trust - MRI Software | UK">
            <a:extLst>
              <a:ext uri="{FF2B5EF4-FFF2-40B4-BE49-F238E27FC236}">
                <a16:creationId xmlns:a16="http://schemas.microsoft.com/office/drawing/2014/main" id="{5544A28E-5E95-4813-B891-09662B030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399" y="5625794"/>
            <a:ext cx="2369681" cy="138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21F919F8-D44B-7397-08D0-CE838CE84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860" y="5847765"/>
            <a:ext cx="1298713" cy="98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86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84679-57D3-1882-0DF9-25C39E163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363647"/>
            <a:ext cx="11463867" cy="1345537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Per-dataset quality control rather than just global hard cut-offs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80B1E-07CD-2E14-8A3C-DFC3E360A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3" y="576967"/>
            <a:ext cx="10515600" cy="21756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Problem</a:t>
            </a:r>
            <a:r>
              <a:rPr lang="en-US" sz="1800" dirty="0"/>
              <a:t>:</a:t>
            </a:r>
          </a:p>
          <a:p>
            <a:r>
              <a:rPr lang="en-US" sz="1800" dirty="0"/>
              <a:t>Each dataset is sequenced to different depth and has variable degrees of QC measures</a:t>
            </a:r>
          </a:p>
          <a:p>
            <a:r>
              <a:rPr lang="en-US" sz="1800" dirty="0"/>
              <a:t>There are lots of datasets, need to automate filtering</a:t>
            </a:r>
          </a:p>
          <a:p>
            <a:pPr marL="0" indent="0">
              <a:buNone/>
            </a:pPr>
            <a:r>
              <a:rPr lang="en-US" sz="1800" b="1" dirty="0"/>
              <a:t>Solution</a:t>
            </a:r>
            <a:r>
              <a:rPr lang="en-US" sz="1800" dirty="0"/>
              <a:t>:</a:t>
            </a:r>
          </a:p>
          <a:p>
            <a:r>
              <a:rPr lang="en-US" sz="1800" dirty="0"/>
              <a:t>Use a per-dataset filtering strategy AND a global cut-off across datasets</a:t>
            </a:r>
          </a:p>
          <a:p>
            <a:r>
              <a:rPr lang="en-US" sz="1800" dirty="0"/>
              <a:t>A good strategy: median +/-</a:t>
            </a:r>
            <a:r>
              <a:rPr lang="en-US" sz="1800" b="1" i="1" dirty="0"/>
              <a:t> x</a:t>
            </a:r>
            <a:r>
              <a:rPr lang="en-US" sz="1800" dirty="0"/>
              <a:t>* median absolute deviation (</a:t>
            </a:r>
            <a:r>
              <a:rPr lang="en-US" sz="1800" b="1" i="1" dirty="0"/>
              <a:t>x</a:t>
            </a:r>
            <a:r>
              <a:rPr lang="en-US" sz="1800" dirty="0"/>
              <a:t> ranging from 3-5 for various metrics)</a:t>
            </a:r>
          </a:p>
          <a:p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C056A1-9CD1-7AEC-8AB5-91E679CCA4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24" t="14601" r="53049" b="66131"/>
          <a:stretch>
            <a:fillRect/>
          </a:stretch>
        </p:blipFill>
        <p:spPr>
          <a:xfrm>
            <a:off x="5441633" y="3095885"/>
            <a:ext cx="5319713" cy="3581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B4AA8C-CC9D-E1EB-0535-883560285D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54" t="14101" r="52521" b="65786"/>
          <a:stretch>
            <a:fillRect/>
          </a:stretch>
        </p:blipFill>
        <p:spPr>
          <a:xfrm>
            <a:off x="0" y="3095885"/>
            <a:ext cx="5319713" cy="35819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E73A38-2F51-3FCB-9D66-3E2170647076}"/>
              </a:ext>
            </a:extLst>
          </p:cNvPr>
          <p:cNvSpPr txBox="1"/>
          <p:nvPr/>
        </p:nvSpPr>
        <p:spPr>
          <a:xfrm>
            <a:off x="9866168" y="2751469"/>
            <a:ext cx="2953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Kover et al. (Unpublished)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2A85DD-A9FC-BDB8-B81C-38D2577F366A}"/>
              </a:ext>
            </a:extLst>
          </p:cNvPr>
          <p:cNvSpPr/>
          <p:nvPr/>
        </p:nvSpPr>
        <p:spPr>
          <a:xfrm>
            <a:off x="0" y="3095885"/>
            <a:ext cx="5318760" cy="3577449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20C12F-AD90-7670-A91F-5B04C4D2D240}"/>
              </a:ext>
            </a:extLst>
          </p:cNvPr>
          <p:cNvSpPr/>
          <p:nvPr/>
        </p:nvSpPr>
        <p:spPr>
          <a:xfrm>
            <a:off x="5441633" y="3095884"/>
            <a:ext cx="5441633" cy="3577449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A51D8A-89F4-5032-E5F4-E0BD9B321E9F}"/>
              </a:ext>
            </a:extLst>
          </p:cNvPr>
          <p:cNvSpPr txBox="1"/>
          <p:nvPr/>
        </p:nvSpPr>
        <p:spPr>
          <a:xfrm>
            <a:off x="7152504" y="2742033"/>
            <a:ext cx="231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Example dataset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91A0-6577-7A35-0BCE-B16A3EE0A0F3}"/>
              </a:ext>
            </a:extLst>
          </p:cNvPr>
          <p:cNvSpPr txBox="1"/>
          <p:nvPr/>
        </p:nvSpPr>
        <p:spPr>
          <a:xfrm>
            <a:off x="1716094" y="2722087"/>
            <a:ext cx="231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Example dataset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7875DB-5F6A-5B8A-AC81-1955EA682902}"/>
              </a:ext>
            </a:extLst>
          </p:cNvPr>
          <p:cNvSpPr txBox="1"/>
          <p:nvPr/>
        </p:nvSpPr>
        <p:spPr>
          <a:xfrm>
            <a:off x="336962" y="3983149"/>
            <a:ext cx="5196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53D093-C0CB-9997-18A9-0EF100D7F28C}"/>
              </a:ext>
            </a:extLst>
          </p:cNvPr>
          <p:cNvSpPr txBox="1"/>
          <p:nvPr/>
        </p:nvSpPr>
        <p:spPr>
          <a:xfrm>
            <a:off x="336961" y="4326398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99AA68-2D63-FDB9-3D13-C3626C451AF4}"/>
              </a:ext>
            </a:extLst>
          </p:cNvPr>
          <p:cNvSpPr txBox="1"/>
          <p:nvPr/>
        </p:nvSpPr>
        <p:spPr>
          <a:xfrm>
            <a:off x="2158982" y="3639900"/>
            <a:ext cx="5196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DDE44B-025E-2BE5-83DC-C71282FDCF27}"/>
              </a:ext>
            </a:extLst>
          </p:cNvPr>
          <p:cNvSpPr txBox="1"/>
          <p:nvPr/>
        </p:nvSpPr>
        <p:spPr>
          <a:xfrm>
            <a:off x="2158981" y="3983149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04C29-FEE6-C6BC-68E9-1152FBFD5057}"/>
              </a:ext>
            </a:extLst>
          </p:cNvPr>
          <p:cNvSpPr txBox="1"/>
          <p:nvPr/>
        </p:nvSpPr>
        <p:spPr>
          <a:xfrm>
            <a:off x="336961" y="5177139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564D0D-73D5-5C90-A62D-61E7677F79C4}"/>
              </a:ext>
            </a:extLst>
          </p:cNvPr>
          <p:cNvSpPr txBox="1"/>
          <p:nvPr/>
        </p:nvSpPr>
        <p:spPr>
          <a:xfrm>
            <a:off x="2086792" y="5152918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7C368-26F2-EC4A-8795-11DF9759FDE2}"/>
              </a:ext>
            </a:extLst>
          </p:cNvPr>
          <p:cNvSpPr txBox="1"/>
          <p:nvPr/>
        </p:nvSpPr>
        <p:spPr>
          <a:xfrm>
            <a:off x="3740364" y="5069417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8967EA-2EBF-EF3B-E427-F32F50B8D90C}"/>
              </a:ext>
            </a:extLst>
          </p:cNvPr>
          <p:cNvSpPr txBox="1"/>
          <p:nvPr/>
        </p:nvSpPr>
        <p:spPr>
          <a:xfrm>
            <a:off x="3699260" y="4198593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C8E7E8-EF9C-C771-2ACA-C48D178D3C74}"/>
              </a:ext>
            </a:extLst>
          </p:cNvPr>
          <p:cNvSpPr txBox="1"/>
          <p:nvPr/>
        </p:nvSpPr>
        <p:spPr>
          <a:xfrm>
            <a:off x="5576313" y="3532178"/>
            <a:ext cx="5196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CC8A5-609A-A3FB-1446-DC7FC3ECA824}"/>
              </a:ext>
            </a:extLst>
          </p:cNvPr>
          <p:cNvSpPr txBox="1"/>
          <p:nvPr/>
        </p:nvSpPr>
        <p:spPr>
          <a:xfrm>
            <a:off x="5583533" y="4306315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B8EFA6-4B46-3752-D885-F34EF662AA5A}"/>
              </a:ext>
            </a:extLst>
          </p:cNvPr>
          <p:cNvSpPr txBox="1"/>
          <p:nvPr/>
        </p:nvSpPr>
        <p:spPr>
          <a:xfrm>
            <a:off x="7345707" y="3661248"/>
            <a:ext cx="5196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5B7036-ECFD-A6C2-ACB9-CB7CB70714E0}"/>
              </a:ext>
            </a:extLst>
          </p:cNvPr>
          <p:cNvSpPr txBox="1"/>
          <p:nvPr/>
        </p:nvSpPr>
        <p:spPr>
          <a:xfrm>
            <a:off x="7345707" y="3456631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4F854A-430D-51A2-E15C-6DA83AD8A222}"/>
              </a:ext>
            </a:extLst>
          </p:cNvPr>
          <p:cNvSpPr txBox="1"/>
          <p:nvPr/>
        </p:nvSpPr>
        <p:spPr>
          <a:xfrm>
            <a:off x="9088080" y="3672075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BFCA7B-E8EC-E9FA-B537-0E426BD196AC}"/>
              </a:ext>
            </a:extLst>
          </p:cNvPr>
          <p:cNvSpPr txBox="1"/>
          <p:nvPr/>
        </p:nvSpPr>
        <p:spPr>
          <a:xfrm>
            <a:off x="5575462" y="5110878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A49E10-90B9-F635-9EEC-9530B57B5BD6}"/>
              </a:ext>
            </a:extLst>
          </p:cNvPr>
          <p:cNvSpPr txBox="1"/>
          <p:nvPr/>
        </p:nvSpPr>
        <p:spPr>
          <a:xfrm>
            <a:off x="5583533" y="6065589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E5C807-9A79-473A-C01B-3C10B4A87A3D}"/>
              </a:ext>
            </a:extLst>
          </p:cNvPr>
          <p:cNvSpPr txBox="1"/>
          <p:nvPr/>
        </p:nvSpPr>
        <p:spPr>
          <a:xfrm>
            <a:off x="336961" y="6281033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8204F6-5D8C-B809-B44E-85399F93140A}"/>
              </a:ext>
            </a:extLst>
          </p:cNvPr>
          <p:cNvSpPr txBox="1"/>
          <p:nvPr/>
        </p:nvSpPr>
        <p:spPr>
          <a:xfrm>
            <a:off x="2086792" y="6281033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5A6E61-8EC8-2FA0-25F2-1568E85F35FF}"/>
              </a:ext>
            </a:extLst>
          </p:cNvPr>
          <p:cNvSpPr txBox="1"/>
          <p:nvPr/>
        </p:nvSpPr>
        <p:spPr>
          <a:xfrm>
            <a:off x="3737947" y="6332562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571B20-3657-00FA-989D-71496ECF16C3}"/>
              </a:ext>
            </a:extLst>
          </p:cNvPr>
          <p:cNvSpPr txBox="1"/>
          <p:nvPr/>
        </p:nvSpPr>
        <p:spPr>
          <a:xfrm>
            <a:off x="7345707" y="5281713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A5D522-1E19-8CFB-81BF-88EB535B4974}"/>
              </a:ext>
            </a:extLst>
          </p:cNvPr>
          <p:cNvSpPr txBox="1"/>
          <p:nvPr/>
        </p:nvSpPr>
        <p:spPr>
          <a:xfrm>
            <a:off x="7325906" y="6117118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CF9121-8501-D158-9BE1-E861E55865A2}"/>
              </a:ext>
            </a:extLst>
          </p:cNvPr>
          <p:cNvSpPr txBox="1"/>
          <p:nvPr/>
        </p:nvSpPr>
        <p:spPr>
          <a:xfrm>
            <a:off x="9088080" y="5850145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BD59BC-43B2-1D59-DF37-DF51F6BB35FE}"/>
              </a:ext>
            </a:extLst>
          </p:cNvPr>
          <p:cNvSpPr txBox="1"/>
          <p:nvPr/>
        </p:nvSpPr>
        <p:spPr>
          <a:xfrm>
            <a:off x="9088080" y="6332562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28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D6588-D443-6517-0CB1-7DAC61A8D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1E7D6-DBDA-485E-9573-5DDDE84E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17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“Integration” of single-cell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FE9D4-581C-64D4-CBA0-B825BB9DB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43" y="1132307"/>
            <a:ext cx="6111592" cy="56490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b="1" dirty="0"/>
              <a:t>Problem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Studies differ in many factors:</a:t>
            </a:r>
          </a:p>
          <a:p>
            <a:pPr marL="0" indent="0">
              <a:buNone/>
            </a:pPr>
            <a:r>
              <a:rPr lang="en-US" sz="1800" dirty="0"/>
              <a:t>- Single-cell technology</a:t>
            </a:r>
          </a:p>
          <a:p>
            <a:pPr>
              <a:buFontTx/>
              <a:buChar char="-"/>
            </a:pPr>
            <a:r>
              <a:rPr lang="en-US" sz="1800" dirty="0"/>
              <a:t>Dissociation protocols</a:t>
            </a:r>
          </a:p>
          <a:p>
            <a:pPr>
              <a:buFontTx/>
              <a:buChar char="-"/>
            </a:pPr>
            <a:r>
              <a:rPr lang="en-US" sz="1800" dirty="0"/>
              <a:t>Mouse facility, mouse background</a:t>
            </a:r>
          </a:p>
          <a:p>
            <a:pPr>
              <a:buFontTx/>
              <a:buChar char="-"/>
            </a:pPr>
            <a:r>
              <a:rPr lang="en-US" sz="1800" dirty="0"/>
              <a:t>Various other sources of noise</a:t>
            </a:r>
          </a:p>
          <a:p>
            <a:pPr marL="0" indent="0">
              <a:buNone/>
            </a:pPr>
            <a:r>
              <a:rPr lang="en-US" sz="1800" dirty="0"/>
              <a:t>It would be good to account for these and </a:t>
            </a:r>
            <a:r>
              <a:rPr lang="en-US" sz="1800" dirty="0" err="1"/>
              <a:t>homogenise</a:t>
            </a:r>
            <a:r>
              <a:rPr lang="en-US" sz="1800" dirty="0"/>
              <a:t> datasets</a:t>
            </a:r>
          </a:p>
          <a:p>
            <a:pPr marL="0" indent="0">
              <a:buNone/>
            </a:pPr>
            <a:r>
              <a:rPr lang="en-US" sz="1800" dirty="0"/>
              <a:t>We have 260 samples and &gt;1M cells…</a:t>
            </a:r>
          </a:p>
          <a:p>
            <a:pPr marL="0" indent="0">
              <a:buNone/>
            </a:pPr>
            <a:r>
              <a:rPr lang="en-US" sz="1800" b="1" dirty="0"/>
              <a:t>Solution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We used the variational autoencoder framework </a:t>
            </a:r>
            <a:r>
              <a:rPr lang="en-US" sz="1800" dirty="0" err="1"/>
              <a:t>scVI</a:t>
            </a:r>
            <a:r>
              <a:rPr lang="en-US" sz="1800" dirty="0"/>
              <a:t> (Lopez et al., 2018)</a:t>
            </a:r>
          </a:p>
          <a:p>
            <a:pPr marL="0" indent="0">
              <a:buNone/>
            </a:pPr>
            <a:r>
              <a:rPr lang="en-US" sz="1800" dirty="0" err="1"/>
              <a:t>Continous</a:t>
            </a:r>
            <a:r>
              <a:rPr lang="en-US" sz="1800" dirty="0"/>
              <a:t> covariates:</a:t>
            </a:r>
          </a:p>
          <a:p>
            <a:pPr>
              <a:buFontTx/>
              <a:buChar char="-"/>
            </a:pPr>
            <a:r>
              <a:rPr lang="en-US" sz="1800" dirty="0"/>
              <a:t>Percentage of mitochondrial, ribosomal and intronic counts</a:t>
            </a:r>
          </a:p>
          <a:p>
            <a:pPr>
              <a:buFontTx/>
              <a:buChar char="-"/>
            </a:pPr>
            <a:r>
              <a:rPr lang="en-US" sz="1800" dirty="0"/>
              <a:t>Age</a:t>
            </a:r>
          </a:p>
          <a:p>
            <a:pPr marL="0" indent="0">
              <a:buNone/>
            </a:pPr>
            <a:r>
              <a:rPr lang="en-US" sz="1800" dirty="0"/>
              <a:t>Categorical covariates:</a:t>
            </a:r>
          </a:p>
          <a:p>
            <a:pPr marL="0" indent="0">
              <a:buNone/>
            </a:pPr>
            <a:r>
              <a:rPr lang="en-US" sz="1800" dirty="0"/>
              <a:t>- Sex</a:t>
            </a:r>
          </a:p>
          <a:p>
            <a:pPr>
              <a:buFontTx/>
              <a:buChar char="-"/>
            </a:pPr>
            <a:endParaRPr lang="en-US" sz="1800" dirty="0"/>
          </a:p>
          <a:p>
            <a:pPr>
              <a:buFontTx/>
              <a:buChar char="-"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802FD-2665-9C22-FCE6-7EFB89128928}"/>
              </a:ext>
            </a:extLst>
          </p:cNvPr>
          <p:cNvSpPr txBox="1"/>
          <p:nvPr/>
        </p:nvSpPr>
        <p:spPr>
          <a:xfrm>
            <a:off x="6096000" y="1005023"/>
            <a:ext cx="6224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 err="1"/>
              <a:t>scVI</a:t>
            </a:r>
            <a:r>
              <a:rPr lang="en-US" b="1" dirty="0"/>
              <a:t> l</a:t>
            </a:r>
            <a:r>
              <a:rPr lang="en-US" sz="1800" b="1" dirty="0"/>
              <a:t>atent space with homogenized covariates</a:t>
            </a:r>
            <a:endParaRPr lang="en-US" sz="1800" dirty="0"/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590BD9E-2559-7CEC-8A48-778613912D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52" t="10230" b="24730"/>
          <a:stretch>
            <a:fillRect/>
          </a:stretch>
        </p:blipFill>
        <p:spPr>
          <a:xfrm>
            <a:off x="6239435" y="1820174"/>
            <a:ext cx="2138082" cy="1725284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AC36544-61D0-DED0-1C5A-819DC0BB9D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56" t="15499" b="17025"/>
          <a:stretch>
            <a:fillRect/>
          </a:stretch>
        </p:blipFill>
        <p:spPr>
          <a:xfrm>
            <a:off x="9402792" y="1820173"/>
            <a:ext cx="2219661" cy="1940943"/>
          </a:xfrm>
          <a:prstGeom prst="rect">
            <a:avLst/>
          </a:prstGeom>
        </p:spPr>
      </p:pic>
      <p:pic>
        <p:nvPicPr>
          <p:cNvPr id="11" name="Picture 10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DE28B100-DA83-7667-03E8-FBBC5E5D2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452" t="12881" b="17201"/>
          <a:stretch>
            <a:fillRect/>
          </a:stretch>
        </p:blipFill>
        <p:spPr>
          <a:xfrm>
            <a:off x="6239435" y="4494362"/>
            <a:ext cx="2138082" cy="1854680"/>
          </a:xfrm>
          <a:prstGeom prst="rect">
            <a:avLst/>
          </a:prstGeom>
        </p:spPr>
      </p:pic>
      <p:pic>
        <p:nvPicPr>
          <p:cNvPr id="13" name="Picture 1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64D6ECD-689E-ADEF-84ED-176BA994C6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227" t="13784" b="18573"/>
          <a:stretch>
            <a:fillRect/>
          </a:stretch>
        </p:blipFill>
        <p:spPr>
          <a:xfrm>
            <a:off x="9402792" y="4494362"/>
            <a:ext cx="2219661" cy="17942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EEE730-BAA9-953C-E2C9-9AA80275A923}"/>
              </a:ext>
            </a:extLst>
          </p:cNvPr>
          <p:cNvSpPr txBox="1"/>
          <p:nvPr/>
        </p:nvSpPr>
        <p:spPr>
          <a:xfrm>
            <a:off x="6136008" y="1586715"/>
            <a:ext cx="628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Assay chemistry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8038F2-B00F-0D1B-30DF-1FCB501BBFB8}"/>
              </a:ext>
            </a:extLst>
          </p:cNvPr>
          <p:cNvSpPr txBox="1"/>
          <p:nvPr/>
        </p:nvSpPr>
        <p:spPr>
          <a:xfrm>
            <a:off x="6258605" y="4184030"/>
            <a:ext cx="628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Assay modality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52445B-062F-35F6-5D7D-401831ECDDF6}"/>
              </a:ext>
            </a:extLst>
          </p:cNvPr>
          <p:cNvSpPr txBox="1"/>
          <p:nvPr/>
        </p:nvSpPr>
        <p:spPr>
          <a:xfrm>
            <a:off x="10073170" y="1579018"/>
            <a:ext cx="628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Sex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ED21BD-F39B-62DD-DC1D-3D2CBAFC75C3}"/>
              </a:ext>
            </a:extLst>
          </p:cNvPr>
          <p:cNvSpPr txBox="1"/>
          <p:nvPr/>
        </p:nvSpPr>
        <p:spPr>
          <a:xfrm>
            <a:off x="9745884" y="4184030"/>
            <a:ext cx="628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Cell types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C6F97D-0D25-2844-62D0-7F3357FDF0F5}"/>
              </a:ext>
            </a:extLst>
          </p:cNvPr>
          <p:cNvSpPr txBox="1"/>
          <p:nvPr/>
        </p:nvSpPr>
        <p:spPr>
          <a:xfrm>
            <a:off x="9280195" y="6103991"/>
            <a:ext cx="2953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Kover et al. (Unpublished)</a:t>
            </a:r>
          </a:p>
        </p:txBody>
      </p:sp>
    </p:spTree>
    <p:extLst>
      <p:ext uri="{BB962C8B-B14F-4D97-AF65-F5344CB8AC3E}">
        <p14:creationId xmlns:p14="http://schemas.microsoft.com/office/powerpoint/2010/main" val="3315483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DA9F-BCC8-E530-0B47-D563605C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2" y="18256"/>
            <a:ext cx="12059478" cy="1253954"/>
          </a:xfrm>
        </p:spPr>
        <p:txBody>
          <a:bodyPr>
            <a:normAutofit/>
          </a:bodyPr>
          <a:lstStyle/>
          <a:p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Pseudobulk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&gt; Single-cell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7C123-5886-80DE-2508-7953C0E82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365" y="1094941"/>
            <a:ext cx="11243106" cy="4367606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People typically use Wilcoxon test using 10000s of cells, reaching astronomical P-values...</a:t>
            </a:r>
          </a:p>
          <a:p>
            <a:pPr lvl="1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And lots of false positives and false negatives!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Large body of work now shows that differential expression should be done at the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pseudobulk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-level!</a:t>
            </a:r>
          </a:p>
          <a:p>
            <a:pPr lvl="1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(Murphy &amp; Skene, 2022;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Mukamel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&amp; Yu, 2025; Thurman et al., 2021; and many others)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Pseudobulk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analysis increases reproducibility and enriches for novel low-expression markers!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BF06EF4-22BB-4571-628E-F7C44F030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206"/>
          <a:stretch>
            <a:fillRect/>
          </a:stretch>
        </p:blipFill>
        <p:spPr>
          <a:xfrm>
            <a:off x="6114482" y="2889707"/>
            <a:ext cx="6077518" cy="3307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4FA51-A5E4-BC50-1F45-9600648B63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367" b="74608"/>
          <a:stretch>
            <a:fillRect/>
          </a:stretch>
        </p:blipFill>
        <p:spPr>
          <a:xfrm>
            <a:off x="117876" y="2567678"/>
            <a:ext cx="5940552" cy="36362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16ACD1-E2BD-CDFC-9E60-2F3505912522}"/>
              </a:ext>
            </a:extLst>
          </p:cNvPr>
          <p:cNvSpPr/>
          <p:nvPr/>
        </p:nvSpPr>
        <p:spPr>
          <a:xfrm>
            <a:off x="23455" y="2523237"/>
            <a:ext cx="406977" cy="366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D01B5F-1E63-07CA-2359-89CA776EC232}"/>
              </a:ext>
            </a:extLst>
          </p:cNvPr>
          <p:cNvSpPr/>
          <p:nvPr/>
        </p:nvSpPr>
        <p:spPr>
          <a:xfrm>
            <a:off x="-141666" y="3225313"/>
            <a:ext cx="406977" cy="244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4AE4E0-7DF3-10E4-0DB4-BAD41FBA5A56}"/>
              </a:ext>
            </a:extLst>
          </p:cNvPr>
          <p:cNvSpPr/>
          <p:nvPr/>
        </p:nvSpPr>
        <p:spPr>
          <a:xfrm>
            <a:off x="3028950" y="2460168"/>
            <a:ext cx="248096" cy="366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55908-940A-6FCB-ED5A-5B11ED1A2A64}"/>
              </a:ext>
            </a:extLst>
          </p:cNvPr>
          <p:cNvSpPr txBox="1"/>
          <p:nvPr/>
        </p:nvSpPr>
        <p:spPr>
          <a:xfrm>
            <a:off x="7184106" y="2567678"/>
            <a:ext cx="4380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Prop1</a:t>
            </a:r>
            <a:r>
              <a:rPr lang="en-US" dirty="0">
                <a:solidFill>
                  <a:srgbClr val="FF0000"/>
                </a:solidFill>
              </a:rPr>
              <a:t>: Known key pituitary stem cell TF!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14791C-F543-B9EA-5FEC-87FBAB789F1D}"/>
              </a:ext>
            </a:extLst>
          </p:cNvPr>
          <p:cNvSpPr txBox="1"/>
          <p:nvPr/>
        </p:nvSpPr>
        <p:spPr>
          <a:xfrm>
            <a:off x="9958873" y="6197148"/>
            <a:ext cx="2953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Kover et al. (Unpublished)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13775B-1E05-1285-6B3E-6F40292603F6}"/>
              </a:ext>
            </a:extLst>
          </p:cNvPr>
          <p:cNvSpPr/>
          <p:nvPr/>
        </p:nvSpPr>
        <p:spPr>
          <a:xfrm>
            <a:off x="2374690" y="5049079"/>
            <a:ext cx="524786" cy="4134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8A6592-D707-7038-3587-8851409B69CD}"/>
              </a:ext>
            </a:extLst>
          </p:cNvPr>
          <p:cNvSpPr/>
          <p:nvPr/>
        </p:nvSpPr>
        <p:spPr>
          <a:xfrm>
            <a:off x="3546282" y="4635611"/>
            <a:ext cx="683811" cy="15683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DD11B8-7B77-479F-D1D1-CF9755D506D5}"/>
              </a:ext>
            </a:extLst>
          </p:cNvPr>
          <p:cNvSpPr txBox="1"/>
          <p:nvPr/>
        </p:nvSpPr>
        <p:spPr>
          <a:xfrm>
            <a:off x="1050306" y="6239718"/>
            <a:ext cx="5240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299 novel low-expression stem cell markers!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7DAA7E-CD1A-8D55-040E-4A21DB128CCD}"/>
              </a:ext>
            </a:extLst>
          </p:cNvPr>
          <p:cNvSpPr/>
          <p:nvPr/>
        </p:nvSpPr>
        <p:spPr>
          <a:xfrm>
            <a:off x="9153241" y="2889707"/>
            <a:ext cx="664069" cy="30558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5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78E8-4F92-5345-E9E6-A7CB764D5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32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Communicating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163EA-720E-2559-AEA1-CEE949BBE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3" y="880607"/>
            <a:ext cx="6636572" cy="1633993"/>
          </a:xfrm>
        </p:spPr>
        <p:txBody>
          <a:bodyPr>
            <a:normAutofit/>
          </a:bodyPr>
          <a:lstStyle/>
          <a:p>
            <a:r>
              <a:rPr lang="en-US" sz="1800" dirty="0"/>
              <a:t>People often just share table of markers in the supplement</a:t>
            </a:r>
          </a:p>
          <a:p>
            <a:r>
              <a:rPr lang="en-US" sz="1800" dirty="0"/>
              <a:t>Sometimes you can browse UMAPs online</a:t>
            </a:r>
          </a:p>
          <a:p>
            <a:r>
              <a:rPr lang="en-US" sz="1800" dirty="0"/>
              <a:t>This is not acceptable, and makes reproducibility difficult</a:t>
            </a:r>
          </a:p>
          <a:p>
            <a:r>
              <a:rPr lang="en-US" sz="1800" dirty="0"/>
              <a:t>We generated the electronic pituitary omics resource (e</a:t>
            </a:r>
            <a:r>
              <a:rPr lang="en-US" sz="1800" i="1" dirty="0">
                <a:solidFill>
                  <a:srgbClr val="0070C0"/>
                </a:solidFill>
              </a:rPr>
              <a:t>pit</a:t>
            </a:r>
            <a:r>
              <a:rPr lang="en-US" sz="1800" dirty="0"/>
              <a:t>ome)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BD32F9-9DBA-1144-5949-BCC27AD7DE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3" t="14385" r="1775" b="5432"/>
          <a:stretch>
            <a:fillRect/>
          </a:stretch>
        </p:blipFill>
        <p:spPr>
          <a:xfrm>
            <a:off x="0" y="2541616"/>
            <a:ext cx="6998447" cy="404756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966D80-C34E-746A-416E-C41C92AEB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440" b="16126"/>
          <a:stretch>
            <a:fillRect/>
          </a:stretch>
        </p:blipFill>
        <p:spPr>
          <a:xfrm>
            <a:off x="6799967" y="63675"/>
            <a:ext cx="5201920" cy="210931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70D2919-B43F-5016-3EF2-17717C87F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238" b="5348"/>
          <a:stretch>
            <a:fillRect/>
          </a:stretch>
        </p:blipFill>
        <p:spPr>
          <a:xfrm>
            <a:off x="7698916" y="2374342"/>
            <a:ext cx="3619500" cy="210931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3A7027D-8056-B668-053D-FA3936E8C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1763" b="5791"/>
          <a:stretch>
            <a:fillRect/>
          </a:stretch>
        </p:blipFill>
        <p:spPr>
          <a:xfrm>
            <a:off x="7220915" y="4565398"/>
            <a:ext cx="4780972" cy="19708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04ECE7-B4A7-56C5-6721-3EC576F67862}"/>
              </a:ext>
            </a:extLst>
          </p:cNvPr>
          <p:cNvSpPr txBox="1"/>
          <p:nvPr/>
        </p:nvSpPr>
        <p:spPr>
          <a:xfrm>
            <a:off x="9611401" y="6486548"/>
            <a:ext cx="2953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Kover et al. (Unpublished)</a:t>
            </a:r>
          </a:p>
        </p:txBody>
      </p:sp>
    </p:spTree>
    <p:extLst>
      <p:ext uri="{BB962C8B-B14F-4D97-AF65-F5344CB8AC3E}">
        <p14:creationId xmlns:p14="http://schemas.microsoft.com/office/powerpoint/2010/main" val="425303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2BF56-3F98-756C-4371-466806A6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1"/>
            <a:ext cx="5785104" cy="1133856"/>
          </a:xfrm>
        </p:spPr>
        <p:txBody>
          <a:bodyPr>
            <a:normAutofit/>
          </a:bodyPr>
          <a:lstStyle/>
          <a:p>
            <a:r>
              <a:rPr lang="en-US" sz="3000" dirty="0"/>
              <a:t>Brief summary of biological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B40F2-1DDB-E858-7D89-AE5EA2B1F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896" y="1042099"/>
            <a:ext cx="10515600" cy="1856549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Novel markers that individual datasets were blind to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3700 instance of sex-biased gene expression at the cell type level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12000 instances of age-dependent gene expression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Novel drivers of cell fate, shared across modalities (RNA, ATAC)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BD554-2724-8A07-EA4E-60AD7791BFC3}"/>
              </a:ext>
            </a:extLst>
          </p:cNvPr>
          <p:cNvSpPr txBox="1"/>
          <p:nvPr/>
        </p:nvSpPr>
        <p:spPr>
          <a:xfrm>
            <a:off x="4072128" y="3449351"/>
            <a:ext cx="81198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There has been an explosion in using single-cell techniques, but insights have been lagging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Peer-reviewed publications are not perfect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Methods matter – running your data through a Seurat tutorial won’t cut it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A22572-EDD0-0740-3EEA-F6048E29C713}"/>
              </a:ext>
            </a:extLst>
          </p:cNvPr>
          <p:cNvSpPr txBox="1">
            <a:spLocks/>
          </p:cNvSpPr>
          <p:nvPr/>
        </p:nvSpPr>
        <p:spPr>
          <a:xfrm>
            <a:off x="4236524" y="2638292"/>
            <a:ext cx="5785104" cy="1133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Main takeaways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CF8A23-C61B-CE1F-5F77-F7FE6EDB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9783" b="77143"/>
          <a:stretch>
            <a:fillRect/>
          </a:stretch>
        </p:blipFill>
        <p:spPr>
          <a:xfrm>
            <a:off x="199158" y="3429000"/>
            <a:ext cx="4037366" cy="32432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737D82-7542-AC3E-29A9-B0710970A40C}"/>
              </a:ext>
            </a:extLst>
          </p:cNvPr>
          <p:cNvSpPr/>
          <p:nvPr/>
        </p:nvSpPr>
        <p:spPr>
          <a:xfrm>
            <a:off x="199158" y="3122428"/>
            <a:ext cx="406977" cy="657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2D539A-6772-B784-8914-080C833F5DF1}"/>
              </a:ext>
            </a:extLst>
          </p:cNvPr>
          <p:cNvSpPr txBox="1"/>
          <p:nvPr/>
        </p:nvSpPr>
        <p:spPr>
          <a:xfrm>
            <a:off x="5568696" y="4841254"/>
            <a:ext cx="6101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Slides available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/BKover99/londonomics_2025_slides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EA1A0C3-086C-5C99-27C7-8060388B8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206"/>
          <a:stretch>
            <a:fillRect/>
          </a:stretch>
        </p:blipFill>
        <p:spPr>
          <a:xfrm>
            <a:off x="7374706" y="193965"/>
            <a:ext cx="4491523" cy="2444328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2EE97F4C-5363-A534-F47F-F1456FDF57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A8938AB-D196-8444-ED7C-1572C5141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0607" y="4880963"/>
            <a:ext cx="558089" cy="558089"/>
          </a:xfrm>
          <a:prstGeom prst="rect">
            <a:avLst/>
          </a:prstGeom>
        </p:spPr>
      </p:pic>
      <p:pic>
        <p:nvPicPr>
          <p:cNvPr id="1030" name="Picture 6" descr="Bluesky Circle Logo Icon Bluesky App Editable Transparent ...">
            <a:extLst>
              <a:ext uri="{FF2B5EF4-FFF2-40B4-BE49-F238E27FC236}">
                <a16:creationId xmlns:a16="http://schemas.microsoft.com/office/drawing/2014/main" id="{ECC81389-71E0-962F-931D-AA262D1FD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34" y="5435043"/>
            <a:ext cx="906636" cy="71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nkedin-logo-linkedin-icon-transparent-free-png - Viking Sports">
            <a:extLst>
              <a:ext uri="{FF2B5EF4-FFF2-40B4-BE49-F238E27FC236}">
                <a16:creationId xmlns:a16="http://schemas.microsoft.com/office/drawing/2014/main" id="{291C7331-1AAF-EE0C-CB16-ED2684558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46" y="6104129"/>
            <a:ext cx="862624" cy="71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99ECAD-FFFA-77F1-BFF8-0CA7881C2CB8}"/>
              </a:ext>
            </a:extLst>
          </p:cNvPr>
          <p:cNvSpPr txBox="1"/>
          <p:nvPr/>
        </p:nvSpPr>
        <p:spPr>
          <a:xfrm>
            <a:off x="5568696" y="5607244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bsky.app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/profile/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bencekover.bsky.social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0B5B19-8B9D-FF9B-CF35-CB2926D4FDBC}"/>
              </a:ext>
            </a:extLst>
          </p:cNvPr>
          <p:cNvSpPr txBox="1"/>
          <p:nvPr/>
        </p:nvSpPr>
        <p:spPr>
          <a:xfrm>
            <a:off x="5568696" y="6287102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linkedin.com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/in/ben-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kover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0342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3445A-754A-D497-52F7-58F024DD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6546"/>
            <a:ext cx="10515600" cy="132556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DD5420-7CEA-51DF-EE96-BC91BC19B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6498" y="1199002"/>
            <a:ext cx="2512400" cy="399750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Supervision: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/>
                <a:cs typeface="Arial"/>
              </a:rPr>
              <a:t>Prof. Cynthia </a:t>
            </a:r>
            <a:r>
              <a:rPr lang="en-US" sz="1500" dirty="0" err="1">
                <a:latin typeface="Arial"/>
                <a:cs typeface="Arial"/>
              </a:rPr>
              <a:t>Andoniadou</a:t>
            </a:r>
            <a:endParaRPr lang="en-US" sz="15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Dr Hui-Chun (Grace) Lu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Andoniadou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lab: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Miriam Vazquez Segoviano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James Kaufman-Cook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Olivia Sherwin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/>
                <a:cs typeface="Arial"/>
              </a:rPr>
              <a:t>Dr Yasmine </a:t>
            </a:r>
            <a:r>
              <a:rPr lang="en-US" sz="1500" dirty="0" err="1">
                <a:latin typeface="Arial"/>
                <a:cs typeface="Arial"/>
              </a:rPr>
              <a:t>Kemkem</a:t>
            </a:r>
            <a:endParaRPr lang="en-US" sz="15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/>
                <a:cs typeface="Arial"/>
              </a:rPr>
              <a:t>Dylan Cameron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/>
                <a:cs typeface="Arial"/>
              </a:rPr>
              <a:t>Sofiat </a:t>
            </a:r>
            <a:r>
              <a:rPr lang="en-US" sz="1500" dirty="0" err="1">
                <a:latin typeface="Arial"/>
                <a:cs typeface="Arial"/>
              </a:rPr>
              <a:t>Onafuwa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/>
                <a:cs typeface="Arial"/>
              </a:rPr>
              <a:t>Dr Mark Quinn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/>
                <a:cs typeface="Arial"/>
              </a:rPr>
              <a:t>Ian Kruk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65EBD7AE-A178-BD18-6FBF-E4FD3DD47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948" y="4331368"/>
            <a:ext cx="3388675" cy="2541506"/>
          </a:xfrm>
          <a:prstGeom prst="rect">
            <a:avLst/>
          </a:prstGeom>
        </p:spPr>
      </p:pic>
      <p:pic>
        <p:nvPicPr>
          <p:cNvPr id="8" name="Picture 7" descr="A group of people sitting on steps&#10;&#10;Description automatically generated">
            <a:extLst>
              <a:ext uri="{FF2B5EF4-FFF2-40B4-BE49-F238E27FC236}">
                <a16:creationId xmlns:a16="http://schemas.microsoft.com/office/drawing/2014/main" id="{E082C3E8-9E8A-51BA-9E14-47318DB7E9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99" t="13236" r="13167"/>
          <a:stretch/>
        </p:blipFill>
        <p:spPr>
          <a:xfrm>
            <a:off x="5513993" y="6631"/>
            <a:ext cx="3194770" cy="3650970"/>
          </a:xfrm>
          <a:prstGeom prst="rect">
            <a:avLst/>
          </a:prstGeom>
        </p:spPr>
      </p:pic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E6800813-232A-B123-D812-D12626F64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r="13125"/>
          <a:stretch/>
        </p:blipFill>
        <p:spPr bwMode="auto">
          <a:xfrm>
            <a:off x="8477113" y="6630"/>
            <a:ext cx="3714887" cy="445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742092FD-4404-6590-7668-1A1ECC278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5235" y="3221904"/>
            <a:ext cx="3713513" cy="3650970"/>
          </a:xfrm>
          <a:prstGeom prst="rect">
            <a:avLst/>
          </a:prstGeom>
        </p:spPr>
      </p:pic>
      <p:pic>
        <p:nvPicPr>
          <p:cNvPr id="11" name="Picture 6" descr="Wellcome Trust - MRI Software | UK">
            <a:extLst>
              <a:ext uri="{FF2B5EF4-FFF2-40B4-BE49-F238E27FC236}">
                <a16:creationId xmlns:a16="http://schemas.microsoft.com/office/drawing/2014/main" id="{CA49FDEE-B2F4-22B7-3A3C-315354A4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39" y="5661756"/>
            <a:ext cx="2369681" cy="138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B242362D-1271-70F1-D165-9F826D098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83727"/>
            <a:ext cx="1298713" cy="98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08555C-0F44-6EEC-C541-6B6DF5A49E34}"/>
              </a:ext>
            </a:extLst>
          </p:cNvPr>
          <p:cNvSpPr txBox="1"/>
          <p:nvPr/>
        </p:nvSpPr>
        <p:spPr>
          <a:xfrm>
            <a:off x="0" y="5278508"/>
            <a:ext cx="525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Funding: </a:t>
            </a:r>
            <a:r>
              <a:rPr lang="en-GB" sz="1400" b="0" i="0" dirty="0">
                <a:solidFill>
                  <a:srgbClr val="1919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Advanced Therapies for Regenerative Medicine </a:t>
            </a:r>
            <a:r>
              <a:rPr lang="en-GB" sz="1400" b="0" i="0" dirty="0" err="1">
                <a:solidFill>
                  <a:srgbClr val="1919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Wellcome</a:t>
            </a:r>
            <a:r>
              <a:rPr lang="en-GB" sz="1400" b="0" i="0" dirty="0">
                <a:solidFill>
                  <a:srgbClr val="1919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Trust PhD Programme (218461/Z/19/Z)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BC2019-A257-4E9D-21CF-D3D04428E04E}"/>
              </a:ext>
            </a:extLst>
          </p:cNvPr>
          <p:cNvSpPr txBox="1"/>
          <p:nvPr/>
        </p:nvSpPr>
        <p:spPr>
          <a:xfrm>
            <a:off x="2374662" y="1199002"/>
            <a:ext cx="3219329" cy="26186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King’s e-Research: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Zsolt Balla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Feedback on </a:t>
            </a:r>
            <a:r>
              <a:rPr lang="en-US" sz="1500" b="1" i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5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</a:t>
            </a:r>
            <a:r>
              <a:rPr lang="en-US" sz="1500" b="1" i="1" dirty="0">
                <a:latin typeface="Arial" panose="020B0604020202020204" pitchFamily="34" charset="0"/>
                <a:cs typeface="Arial" panose="020B0604020202020204" pitchFamily="34" charset="0"/>
              </a:rPr>
              <a:t>ome: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/>
                <a:cs typeface="Arial"/>
              </a:rPr>
              <a:t>Prof. Dan Bernard (McGill, Canada)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Dr Frederique Ruf-Zamojski (Cedars-Sinai, USA)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Thesis Committee:</a:t>
            </a:r>
          </a:p>
          <a:p>
            <a:pPr>
              <a:spcBef>
                <a:spcPts val="500"/>
              </a:spcBef>
            </a:pPr>
            <a:r>
              <a:rPr lang="en-US" sz="1500" dirty="0">
                <a:latin typeface="Arial"/>
                <a:cs typeface="Arial"/>
              </a:rPr>
              <a:t>Dr Rocio Sancho</a:t>
            </a:r>
          </a:p>
          <a:p>
            <a:pPr>
              <a:spcBef>
                <a:spcPts val="500"/>
              </a:spcBef>
            </a:pPr>
            <a:r>
              <a:rPr lang="en-US" sz="1500" dirty="0">
                <a:latin typeface="Arial"/>
                <a:cs typeface="Arial"/>
              </a:rPr>
              <a:t>Prof. Agi Grigoriadis</a:t>
            </a:r>
          </a:p>
        </p:txBody>
      </p:sp>
    </p:spTree>
    <p:extLst>
      <p:ext uri="{BB962C8B-B14F-4D97-AF65-F5344CB8AC3E}">
        <p14:creationId xmlns:p14="http://schemas.microsoft.com/office/powerpoint/2010/main" val="4025938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2A236-CA75-1BA4-820D-493D24D76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References in order of appearance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1D0A2-82CF-A314-4727-4AF820994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/>
              <a:t>Miles TK, Odle AK, Byrum SD, Lagasse AN, Haney AC, Ortega VG, et al. Ablation of Leptin Receptor Signaling Alters Somatotrope Transcriptome Maturation in Female Mice. Endocrinology. 2025 Feb 18;bqaf036. </a:t>
            </a:r>
          </a:p>
          <a:p>
            <a:r>
              <a:rPr lang="en-GB" dirty="0"/>
              <a:t>Ho Y, Hu P, Peel MT, Chen S, Camara PG, Epstein DJ, et al. Single-cell transcriptomic analysis of adult mouse pituitary reveals sexual dimorphism and physiologic demand-induced cellular plasticity. Protein Cell. 2020 Aug;11(8):565–83.</a:t>
            </a:r>
          </a:p>
          <a:p>
            <a:r>
              <a:rPr lang="en-GB" dirty="0"/>
              <a:t>Li Y, Wang J, Wang R, Chang Y, Wang X. Gut bacteria induce IgA expression in pituitary hormone-secreting cells during aging. </a:t>
            </a:r>
            <a:r>
              <a:rPr lang="en-GB" dirty="0" err="1"/>
              <a:t>iScience</a:t>
            </a:r>
            <a:r>
              <a:rPr lang="en-GB" dirty="0"/>
              <a:t>. 2023 Oct 20;26(10):107747.</a:t>
            </a:r>
          </a:p>
          <a:p>
            <a:r>
              <a:rPr lang="en-GB" dirty="0"/>
              <a:t>Miles TK, Odle AK, Byrum SD, Lagasse A, Haney A, Ortega VG, et al. Anterior Pituitary Transcriptomics Following a High-Fat Diet: Impact of Oxidative Stress on Cell Metabolism. Endocrinology. 2023 Dec 23;165(2):bqad191.</a:t>
            </a:r>
          </a:p>
          <a:p>
            <a:r>
              <a:rPr lang="en-GB" dirty="0"/>
              <a:t>Lopez R, Regier J, Cole MB, Jordan MI, Yosef N. Deep generative </a:t>
            </a:r>
            <a:r>
              <a:rPr lang="en-GB" dirty="0" err="1"/>
              <a:t>modeling</a:t>
            </a:r>
            <a:r>
              <a:rPr lang="en-GB" dirty="0"/>
              <a:t> for single-cell transcriptomics. Nat Methods. 2018 Dec;15(12):1053–8.</a:t>
            </a:r>
          </a:p>
          <a:p>
            <a:r>
              <a:rPr lang="en-US" dirty="0">
                <a:hlinkClick r:id="rId2"/>
              </a:rPr>
              <a:t>https://github.com/pachterlab/Bi-BE-CS-183-2022</a:t>
            </a:r>
            <a:endParaRPr lang="en-US" dirty="0"/>
          </a:p>
          <a:p>
            <a:r>
              <a:rPr lang="en-GB" dirty="0"/>
              <a:t>Sheng C, Lopes R, Li G, </a:t>
            </a:r>
            <a:r>
              <a:rPr lang="en-GB" dirty="0" err="1"/>
              <a:t>Schuierer</a:t>
            </a:r>
            <a:r>
              <a:rPr lang="en-GB" dirty="0"/>
              <a:t> S, Waldt A, </a:t>
            </a:r>
            <a:r>
              <a:rPr lang="en-GB" dirty="0" err="1"/>
              <a:t>Cuttat</a:t>
            </a:r>
            <a:r>
              <a:rPr lang="en-GB" dirty="0"/>
              <a:t> R, et al. Probabilistic machine learning ensures accurate ambient denoising in droplet-based single-cell omics [Internet]. </a:t>
            </a:r>
            <a:r>
              <a:rPr lang="en-GB" dirty="0" err="1"/>
              <a:t>bioRxiv</a:t>
            </a:r>
            <a:r>
              <a:rPr lang="en-GB" dirty="0"/>
              <a:t>; 2022 [cited 2024 July 18]. p. 2022.01.14.476312. Available from: </a:t>
            </a:r>
            <a:r>
              <a:rPr lang="en-GB" dirty="0">
                <a:hlinkClick r:id="rId3"/>
              </a:rPr>
              <a:t>https://www.biorxiv.org/content/10.1101/2022.01.14.476312v4</a:t>
            </a:r>
            <a:endParaRPr lang="en-GB" dirty="0"/>
          </a:p>
          <a:p>
            <a:r>
              <a:rPr lang="en-GB" dirty="0"/>
              <a:t>Mukamel EA, Yu Z. False positives in study of memory-related gene expression. Nature. 2025 June;642(8066):E1–3.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7770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C3550-5577-C4CE-72D2-4911EFCBF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7039"/>
            <a:ext cx="10726479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Pituitary gland – a central endocrine regulator</a:t>
            </a:r>
          </a:p>
        </p:txBody>
      </p:sp>
      <p:pic>
        <p:nvPicPr>
          <p:cNvPr id="4" name="Picture 3" descr="Diagram of a diagram of a cell&#10;&#10;Description automatically generated">
            <a:extLst>
              <a:ext uri="{FF2B5EF4-FFF2-40B4-BE49-F238E27FC236}">
                <a16:creationId xmlns:a16="http://schemas.microsoft.com/office/drawing/2014/main" id="{9D23DE5F-BC7A-81D4-79A6-087B94CC2F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980" t="32002"/>
          <a:stretch/>
        </p:blipFill>
        <p:spPr>
          <a:xfrm>
            <a:off x="4695162" y="1589779"/>
            <a:ext cx="2180493" cy="4444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F7453A-F095-43EC-9A88-6D6114DFCC22}"/>
              </a:ext>
            </a:extLst>
          </p:cNvPr>
          <p:cNvSpPr txBox="1"/>
          <p:nvPr/>
        </p:nvSpPr>
        <p:spPr>
          <a:xfrm>
            <a:off x="7108723" y="681913"/>
            <a:ext cx="6476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Contributing to various processes: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Fertility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Metabolism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Stress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2D6BA3-03BC-4B94-ECEF-2748F29E0C74}"/>
              </a:ext>
            </a:extLst>
          </p:cNvPr>
          <p:cNvSpPr txBox="1"/>
          <p:nvPr/>
        </p:nvSpPr>
        <p:spPr>
          <a:xfrm>
            <a:off x="7108723" y="4199398"/>
            <a:ext cx="64491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Potential for future improvement: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Regenerative approaches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Cell therapies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Earlier diagnosis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Improved patient stratification, accurate prognosis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77C46-C2FD-5792-B670-D96A2D53D8A5}"/>
              </a:ext>
            </a:extLst>
          </p:cNvPr>
          <p:cNvSpPr txBox="1"/>
          <p:nvPr/>
        </p:nvSpPr>
        <p:spPr>
          <a:xfrm>
            <a:off x="7108723" y="2621916"/>
            <a:ext cx="4881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Clinical relevance: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Hypopituitarism: Hormone deficiency (congenital or acquired) -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Kim et al. (2015); Martinez-Mayer et al. (2024)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Tumors: Adenomas, Craniopharyngiomas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Daly et al. (2020); Melmed et al. (2022)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098" name="Picture 2" descr="Fig. 1">
            <a:extLst>
              <a:ext uri="{FF2B5EF4-FFF2-40B4-BE49-F238E27FC236}">
                <a16:creationId xmlns:a16="http://schemas.microsoft.com/office/drawing/2014/main" id="{6B3D77B6-9383-A312-4020-D0C39FDE8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4665" r="51159"/>
          <a:stretch/>
        </p:blipFill>
        <p:spPr bwMode="auto">
          <a:xfrm>
            <a:off x="666984" y="1021028"/>
            <a:ext cx="3384316" cy="344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agram of a diagram of a cell&#10;&#10;Description automatically generated">
            <a:extLst>
              <a:ext uri="{FF2B5EF4-FFF2-40B4-BE49-F238E27FC236}">
                <a16:creationId xmlns:a16="http://schemas.microsoft.com/office/drawing/2014/main" id="{8FFC6048-2504-175E-52BF-4D634DB6F1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63" t="1434" r="37748" b="73546"/>
          <a:stretch/>
        </p:blipFill>
        <p:spPr>
          <a:xfrm>
            <a:off x="666984" y="4861118"/>
            <a:ext cx="3184634" cy="13255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14C10D-7D4C-3FB8-B60D-B56F1E3D40A1}"/>
              </a:ext>
            </a:extLst>
          </p:cNvPr>
          <p:cNvSpPr txBox="1"/>
          <p:nvPr/>
        </p:nvSpPr>
        <p:spPr>
          <a:xfrm>
            <a:off x="7108723" y="5771183"/>
            <a:ext cx="6449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Better understanding of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cell types / states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how they came to be -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cell fates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85F9EA-611E-C3E7-0747-AC15715C59DD}"/>
              </a:ext>
            </a:extLst>
          </p:cNvPr>
          <p:cNvSpPr txBox="1"/>
          <p:nvPr/>
        </p:nvSpPr>
        <p:spPr>
          <a:xfrm>
            <a:off x="2255242" y="4384146"/>
            <a:ext cx="2007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Perez Millan et al. (2024)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05A05-9059-70E4-F0DD-D617A2B5E73A}"/>
              </a:ext>
            </a:extLst>
          </p:cNvPr>
          <p:cNvSpPr txBox="1"/>
          <p:nvPr/>
        </p:nvSpPr>
        <p:spPr>
          <a:xfrm>
            <a:off x="106134" y="1444865"/>
            <a:ext cx="102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2A3825-522D-C094-9C8C-614096D3C6CD}"/>
              </a:ext>
            </a:extLst>
          </p:cNvPr>
          <p:cNvSpPr txBox="1"/>
          <p:nvPr/>
        </p:nvSpPr>
        <p:spPr>
          <a:xfrm>
            <a:off x="159770" y="4924969"/>
            <a:ext cx="102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Mouse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2218BD-36DC-CDD3-63BD-02D2665E9EB4}"/>
              </a:ext>
            </a:extLst>
          </p:cNvPr>
          <p:cNvSpPr/>
          <p:nvPr/>
        </p:nvSpPr>
        <p:spPr>
          <a:xfrm>
            <a:off x="666984" y="1050465"/>
            <a:ext cx="193628" cy="199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8053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D1C3-74D7-CF65-20B5-ECB9E210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58650" cy="1413689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Exponential adoption of single-cell profiling, but…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D06F15-A928-C32E-3E0E-AFA2CF25E7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9783" b="77143"/>
          <a:stretch>
            <a:fillRect/>
          </a:stretch>
        </p:blipFill>
        <p:spPr>
          <a:xfrm>
            <a:off x="206964" y="1540195"/>
            <a:ext cx="4685748" cy="37640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8E6165-4366-C983-E7C6-CB7DE74F6619}"/>
              </a:ext>
            </a:extLst>
          </p:cNvPr>
          <p:cNvSpPr txBox="1"/>
          <p:nvPr/>
        </p:nvSpPr>
        <p:spPr>
          <a:xfrm>
            <a:off x="3075328" y="5061437"/>
            <a:ext cx="2953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Kover et al. (Unpublished)</a:t>
            </a:r>
          </a:p>
        </p:txBody>
      </p:sp>
      <p:pic>
        <p:nvPicPr>
          <p:cNvPr id="9" name="Picture 2" descr="Figure 1">
            <a:extLst>
              <a:ext uri="{FF2B5EF4-FFF2-40B4-BE49-F238E27FC236}">
                <a16:creationId xmlns:a16="http://schemas.microsoft.com/office/drawing/2014/main" id="{142362B9-2F8B-1227-B1DD-04CBB3236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" t="1622" r="61141" b="65448"/>
          <a:stretch/>
        </p:blipFill>
        <p:spPr bwMode="auto">
          <a:xfrm>
            <a:off x="9086157" y="961912"/>
            <a:ext cx="3129784" cy="246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igure 1">
            <a:extLst>
              <a:ext uri="{FF2B5EF4-FFF2-40B4-BE49-F238E27FC236}">
                <a16:creationId xmlns:a16="http://schemas.microsoft.com/office/drawing/2014/main" id="{D7C3BDE3-AD86-A314-2F3E-EC9D2CA5A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88" t="3352" b="50000"/>
          <a:stretch/>
        </p:blipFill>
        <p:spPr bwMode="auto">
          <a:xfrm>
            <a:off x="4986357" y="2071324"/>
            <a:ext cx="3840806" cy="257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CFE727-588F-9BD5-6306-8D04D989D5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850" t="28191" r="20215" b="26980"/>
          <a:stretch/>
        </p:blipFill>
        <p:spPr>
          <a:xfrm>
            <a:off x="8920755" y="3798333"/>
            <a:ext cx="3295186" cy="25974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ABA31A-06BD-301F-C8EF-FE9C8FA5969A}"/>
              </a:ext>
            </a:extLst>
          </p:cNvPr>
          <p:cNvSpPr txBox="1"/>
          <p:nvPr/>
        </p:nvSpPr>
        <p:spPr>
          <a:xfrm>
            <a:off x="6888186" y="4648874"/>
            <a:ext cx="18005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Ho et al. (2020)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8466AA-F92E-0211-DA29-624665E7E566}"/>
              </a:ext>
            </a:extLst>
          </p:cNvPr>
          <p:cNvSpPr txBox="1"/>
          <p:nvPr/>
        </p:nvSpPr>
        <p:spPr>
          <a:xfrm>
            <a:off x="10258104" y="3422229"/>
            <a:ext cx="18005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Li et al. (2023)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98ABAC-4C7C-C266-8B4D-9AEF42850448}"/>
              </a:ext>
            </a:extLst>
          </p:cNvPr>
          <p:cNvSpPr txBox="1"/>
          <p:nvPr/>
        </p:nvSpPr>
        <p:spPr>
          <a:xfrm>
            <a:off x="10235462" y="6395800"/>
            <a:ext cx="2212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Miles et al. (2025)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7D1F1-4E15-D822-9939-9D5E59CE906A}"/>
              </a:ext>
            </a:extLst>
          </p:cNvPr>
          <p:cNvSpPr txBox="1"/>
          <p:nvPr/>
        </p:nvSpPr>
        <p:spPr>
          <a:xfrm>
            <a:off x="206964" y="5550944"/>
            <a:ext cx="644919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Minimal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Irreproducible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 shared framework is needed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D6D027-5C4C-47DB-F4B6-4D57916411AF}"/>
              </a:ext>
            </a:extLst>
          </p:cNvPr>
          <p:cNvSpPr/>
          <p:nvPr/>
        </p:nvSpPr>
        <p:spPr>
          <a:xfrm>
            <a:off x="133350" y="1413689"/>
            <a:ext cx="406977" cy="657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1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B3C8A-4C2A-C9DB-5455-AD5E90F2C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07950"/>
            <a:ext cx="1121092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A uniformly pre-processed Consensus Pituitary Atlas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BE63395-345B-0BCB-FDE8-BAC55FFE48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21" t="48125" r="8355" b="19583"/>
          <a:stretch>
            <a:fillRect/>
          </a:stretch>
        </p:blipFill>
        <p:spPr>
          <a:xfrm>
            <a:off x="815008" y="1504950"/>
            <a:ext cx="8945217" cy="4905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FF25B7-AA7F-409B-E3A3-8F2B8B4F79DE}"/>
              </a:ext>
            </a:extLst>
          </p:cNvPr>
          <p:cNvSpPr txBox="1"/>
          <p:nvPr/>
        </p:nvSpPr>
        <p:spPr>
          <a:xfrm>
            <a:off x="7109289" y="6380718"/>
            <a:ext cx="2953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Kover et al. (Unpublished)</a:t>
            </a:r>
          </a:p>
        </p:txBody>
      </p:sp>
    </p:spTree>
    <p:extLst>
      <p:ext uri="{BB962C8B-B14F-4D97-AF65-F5344CB8AC3E}">
        <p14:creationId xmlns:p14="http://schemas.microsoft.com/office/powerpoint/2010/main" val="4218988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3E78C-37F8-BF9C-DB6A-B19A75C0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936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Peer-reviewed publications contain incorrect metadata – 10X barcodes</a:t>
            </a:r>
          </a:p>
        </p:txBody>
      </p:sp>
      <p:pic>
        <p:nvPicPr>
          <p:cNvPr id="1026" name="Picture 2" descr="Single cell (10X) - Lausanne Genomic Technologies Facility">
            <a:extLst>
              <a:ext uri="{FF2B5EF4-FFF2-40B4-BE49-F238E27FC236}">
                <a16:creationId xmlns:a16="http://schemas.microsoft.com/office/drawing/2014/main" id="{7908EC04-B9E5-223B-7023-8D629EF4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01400"/>
            <a:ext cx="7705725" cy="305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C924C-DE94-7621-8E4D-33AC58320639}"/>
              </a:ext>
            </a:extLst>
          </p:cNvPr>
          <p:cNvSpPr txBox="1"/>
          <p:nvPr/>
        </p:nvSpPr>
        <p:spPr>
          <a:xfrm>
            <a:off x="152400" y="4877096"/>
            <a:ext cx="3312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Source: https://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wp.unil.ch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gtf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/single-cell-experiments-10x/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4521B-E631-CE65-A06E-2951FECEF321}"/>
              </a:ext>
            </a:extLst>
          </p:cNvPr>
          <p:cNvSpPr/>
          <p:nvPr/>
        </p:nvSpPr>
        <p:spPr>
          <a:xfrm>
            <a:off x="152400" y="3700463"/>
            <a:ext cx="3133725" cy="1176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00717-7D74-4B35-9BFC-FEB0A4C598F0}"/>
              </a:ext>
            </a:extLst>
          </p:cNvPr>
          <p:cNvSpPr txBox="1"/>
          <p:nvPr/>
        </p:nvSpPr>
        <p:spPr>
          <a:xfrm>
            <a:off x="152400" y="5394568"/>
            <a:ext cx="125517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“chemistry” or barcoding kit has a set of allowed cell barcodes (“whitelist”)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experiments are done using 10x v2 or v3 chemistry.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Unfortunately, authors copy “Methods” across papers, and thereby report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incorrect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chemistry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7A186-13FB-F9DD-5175-7687690EDA0C}"/>
              </a:ext>
            </a:extLst>
          </p:cNvPr>
          <p:cNvSpPr txBox="1"/>
          <p:nvPr/>
        </p:nvSpPr>
        <p:spPr>
          <a:xfrm>
            <a:off x="9166519" y="1519238"/>
            <a:ext cx="26029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Compare R1 reads to possible whitelists, and reverse-engineer what the authors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actually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used.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4DEEA7-4764-D7B8-B00E-B040C59331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835" t="42223" r="73983" b="39476"/>
          <a:stretch>
            <a:fillRect/>
          </a:stretch>
        </p:blipFill>
        <p:spPr>
          <a:xfrm>
            <a:off x="9781683" y="3941934"/>
            <a:ext cx="1372584" cy="1993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1F1B58-CEE2-09C6-1B39-34B0B1E0CE31}"/>
              </a:ext>
            </a:extLst>
          </p:cNvPr>
          <p:cNvSpPr txBox="1"/>
          <p:nvPr/>
        </p:nvSpPr>
        <p:spPr>
          <a:xfrm>
            <a:off x="8886227" y="3261271"/>
            <a:ext cx="3305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barcodes from the 10XV2 whitelist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77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6082F-B895-CCB4-E831-11C2F87F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Peer-reviewed publications contain incorrect metadata – sex of the animals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5FC0A-289E-5716-A30A-E37021265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10515600" cy="538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Problem</a:t>
            </a:r>
            <a:r>
              <a:rPr lang="en-US" sz="1800" dirty="0"/>
              <a:t>:</a:t>
            </a:r>
          </a:p>
          <a:p>
            <a:r>
              <a:rPr lang="en-US" sz="1800" dirty="0"/>
              <a:t>Some papers or GEO/SRA accessions have missing or incorrect information on sex</a:t>
            </a:r>
          </a:p>
          <a:p>
            <a:pPr marL="0" indent="0">
              <a:buNone/>
            </a:pPr>
            <a:r>
              <a:rPr lang="en-US" sz="1800" b="1" dirty="0"/>
              <a:t>Solution</a:t>
            </a:r>
            <a:r>
              <a:rPr lang="en-US" sz="1800" dirty="0"/>
              <a:t>:</a:t>
            </a:r>
          </a:p>
          <a:p>
            <a:r>
              <a:rPr lang="en-US" sz="1800" dirty="0"/>
              <a:t>Using the known sex labels, applied a simple logistic regression model using sex-linked genes (Xist, </a:t>
            </a:r>
            <a:r>
              <a:rPr lang="en-US" sz="1800" dirty="0" err="1"/>
              <a:t>Tsix</a:t>
            </a:r>
            <a:r>
              <a:rPr lang="en-US" sz="1800" dirty="0"/>
              <a:t>, Ddx3y), to predict unknowns and flag outliers.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Turns out one paper had incorrect sexes for two samples. Alarmingly, this paper studied the sex-specific effects of high-fat diet… (Miles et al. 2023)</a:t>
            </a:r>
          </a:p>
          <a:p>
            <a:endParaRPr lang="en-US" sz="1800" dirty="0"/>
          </a:p>
        </p:txBody>
      </p:sp>
      <p:pic>
        <p:nvPicPr>
          <p:cNvPr id="5" name="Picture 4" descr="A graph with red and green dots&#10;&#10;AI-generated content may be incorrect.">
            <a:extLst>
              <a:ext uri="{FF2B5EF4-FFF2-40B4-BE49-F238E27FC236}">
                <a16:creationId xmlns:a16="http://schemas.microsoft.com/office/drawing/2014/main" id="{547979BD-91FB-AC24-7E9F-0E60F3D05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85" y="2943270"/>
            <a:ext cx="3992099" cy="2661399"/>
          </a:xfrm>
          <a:prstGeom prst="rect">
            <a:avLst/>
          </a:prstGeom>
        </p:spPr>
      </p:pic>
      <p:pic>
        <p:nvPicPr>
          <p:cNvPr id="7" name="Picture 6" descr="A graph with red and green dots&#10;&#10;AI-generated content may be incorrect.">
            <a:extLst>
              <a:ext uri="{FF2B5EF4-FFF2-40B4-BE49-F238E27FC236}">
                <a16:creationId xmlns:a16="http://schemas.microsoft.com/office/drawing/2014/main" id="{63CCFB47-B46C-35D9-021B-0D21A0672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343" y="2943271"/>
            <a:ext cx="3992097" cy="26613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2D3AEE-BF71-FAB8-B246-C2B18916F56E}"/>
              </a:ext>
            </a:extLst>
          </p:cNvPr>
          <p:cNvSpPr txBox="1"/>
          <p:nvPr/>
        </p:nvSpPr>
        <p:spPr>
          <a:xfrm>
            <a:off x="1713322" y="3575298"/>
            <a:ext cx="1634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Original labels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525E2-EA05-5306-6C2E-F01A20699D56}"/>
              </a:ext>
            </a:extLst>
          </p:cNvPr>
          <p:cNvSpPr txBox="1"/>
          <p:nvPr/>
        </p:nvSpPr>
        <p:spPr>
          <a:xfrm>
            <a:off x="6116447" y="3575298"/>
            <a:ext cx="192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Corrected labels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AD0FC-55A5-7B4A-E3F1-8496D79105DC}"/>
              </a:ext>
            </a:extLst>
          </p:cNvPr>
          <p:cNvSpPr txBox="1"/>
          <p:nvPr/>
        </p:nvSpPr>
        <p:spPr>
          <a:xfrm>
            <a:off x="9238003" y="5069745"/>
            <a:ext cx="2953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Kover et al. (Unpublished)</a:t>
            </a:r>
          </a:p>
        </p:txBody>
      </p:sp>
    </p:spTree>
    <p:extLst>
      <p:ext uri="{BB962C8B-B14F-4D97-AF65-F5344CB8AC3E}">
        <p14:creationId xmlns:p14="http://schemas.microsoft.com/office/powerpoint/2010/main" val="90027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9C14C8D-2D06-A6EC-3827-36DA83C19297}"/>
              </a:ext>
            </a:extLst>
          </p:cNvPr>
          <p:cNvSpPr txBox="1">
            <a:spLocks/>
          </p:cNvSpPr>
          <p:nvPr/>
        </p:nvSpPr>
        <p:spPr>
          <a:xfrm>
            <a:off x="-51952" y="-3262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It’s neither single-cell nor RNA-seq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30DCC-2B6E-2982-AD56-49AC714740E6}"/>
              </a:ext>
            </a:extLst>
          </p:cNvPr>
          <p:cNvSpPr txBox="1"/>
          <p:nvPr/>
        </p:nvSpPr>
        <p:spPr>
          <a:xfrm>
            <a:off x="4703976" y="6488668"/>
            <a:ext cx="8397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Inspired by slide from Lior Pachter’s Bi/BE/CS 183 Lecture 2, 2021-2022 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267DBD-FEC3-9420-5F48-A1110EB5A872}"/>
              </a:ext>
            </a:extLst>
          </p:cNvPr>
          <p:cNvSpPr/>
          <p:nvPr/>
        </p:nvSpPr>
        <p:spPr>
          <a:xfrm>
            <a:off x="367562" y="1053702"/>
            <a:ext cx="2386012" cy="2386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2FFC9E-9722-A8F4-30CA-336914FE1921}"/>
              </a:ext>
            </a:extLst>
          </p:cNvPr>
          <p:cNvSpPr txBox="1"/>
          <p:nvPr/>
        </p:nvSpPr>
        <p:spPr>
          <a:xfrm>
            <a:off x="2046808" y="982652"/>
            <a:ext cx="1146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Droplet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A5918-2572-57AA-1849-8B0F7AECAFAA}"/>
              </a:ext>
            </a:extLst>
          </p:cNvPr>
          <p:cNvSpPr txBox="1"/>
          <p:nvPr/>
        </p:nvSpPr>
        <p:spPr>
          <a:xfrm>
            <a:off x="745190" y="1679323"/>
            <a:ext cx="1146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68A1BC-3A64-E37D-F8C6-BE432049E7C9}"/>
              </a:ext>
            </a:extLst>
          </p:cNvPr>
          <p:cNvSpPr txBox="1"/>
          <p:nvPr/>
        </p:nvSpPr>
        <p:spPr>
          <a:xfrm>
            <a:off x="2004189" y="2456039"/>
            <a:ext cx="1146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B64F32-ED4A-BA82-CBFC-CB5EF73A0252}"/>
              </a:ext>
            </a:extLst>
          </p:cNvPr>
          <p:cNvSpPr txBox="1"/>
          <p:nvPr/>
        </p:nvSpPr>
        <p:spPr>
          <a:xfrm>
            <a:off x="1003311" y="3394358"/>
            <a:ext cx="1957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 RNA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0587A2-68BB-A400-0611-09C4B1B3FC68}"/>
              </a:ext>
            </a:extLst>
          </p:cNvPr>
          <p:cNvSpPr/>
          <p:nvPr/>
        </p:nvSpPr>
        <p:spPr>
          <a:xfrm>
            <a:off x="429472" y="1933296"/>
            <a:ext cx="955181" cy="9551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2D01BB-C05A-F1AE-C7F3-72735EF8536B}"/>
              </a:ext>
            </a:extLst>
          </p:cNvPr>
          <p:cNvSpPr/>
          <p:nvPr/>
        </p:nvSpPr>
        <p:spPr>
          <a:xfrm>
            <a:off x="1975889" y="1933296"/>
            <a:ext cx="601770" cy="6017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9C589A86-13A6-CDD7-1395-1ACD5E62E4A7}"/>
              </a:ext>
            </a:extLst>
          </p:cNvPr>
          <p:cNvCxnSpPr>
            <a:endCxn id="19" idx="2"/>
          </p:cNvCxnSpPr>
          <p:nvPr/>
        </p:nvCxnSpPr>
        <p:spPr>
          <a:xfrm>
            <a:off x="1560568" y="1997169"/>
            <a:ext cx="415321" cy="237012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E3938AFD-C5F6-D8F9-B28C-B443B4B8D76D}"/>
              </a:ext>
            </a:extLst>
          </p:cNvPr>
          <p:cNvCxnSpPr>
            <a:endCxn id="19" idx="3"/>
          </p:cNvCxnSpPr>
          <p:nvPr/>
        </p:nvCxnSpPr>
        <p:spPr>
          <a:xfrm flipV="1">
            <a:off x="1768228" y="2446939"/>
            <a:ext cx="295788" cy="191361"/>
          </a:xfrm>
          <a:prstGeom prst="curved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282B88AE-7D18-68E8-EFD0-9F3938EF2278}"/>
              </a:ext>
            </a:extLst>
          </p:cNvPr>
          <p:cNvCxnSpPr>
            <a:endCxn id="19" idx="1"/>
          </p:cNvCxnSpPr>
          <p:nvPr/>
        </p:nvCxnSpPr>
        <p:spPr>
          <a:xfrm rot="16200000" flipH="1">
            <a:off x="1844915" y="1802321"/>
            <a:ext cx="350075" cy="88127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5D72335-8B34-0751-91CC-7E818BC6F154}"/>
              </a:ext>
            </a:extLst>
          </p:cNvPr>
          <p:cNvCxnSpPr>
            <a:cxnSpLocks/>
          </p:cNvCxnSpPr>
          <p:nvPr/>
        </p:nvCxnSpPr>
        <p:spPr>
          <a:xfrm flipV="1">
            <a:off x="582232" y="219618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617B9F1D-D7B7-1AB9-05AD-DEECC17EC5CA}"/>
              </a:ext>
            </a:extLst>
          </p:cNvPr>
          <p:cNvCxnSpPr>
            <a:cxnSpLocks/>
          </p:cNvCxnSpPr>
          <p:nvPr/>
        </p:nvCxnSpPr>
        <p:spPr>
          <a:xfrm flipV="1">
            <a:off x="1297101" y="297987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7F6E66F-1000-67B1-4354-6C5B41A0CAD0}"/>
              </a:ext>
            </a:extLst>
          </p:cNvPr>
          <p:cNvCxnSpPr>
            <a:cxnSpLocks/>
          </p:cNvCxnSpPr>
          <p:nvPr/>
        </p:nvCxnSpPr>
        <p:spPr>
          <a:xfrm flipV="1">
            <a:off x="669783" y="2293838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0F576633-EE37-201A-A16B-0F598F9C52D8}"/>
              </a:ext>
            </a:extLst>
          </p:cNvPr>
          <p:cNvCxnSpPr>
            <a:cxnSpLocks/>
          </p:cNvCxnSpPr>
          <p:nvPr/>
        </p:nvCxnSpPr>
        <p:spPr>
          <a:xfrm flipV="1">
            <a:off x="630740" y="252758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5B672CB5-B2B4-4666-2EE1-090278E99FAA}"/>
              </a:ext>
            </a:extLst>
          </p:cNvPr>
          <p:cNvCxnSpPr>
            <a:cxnSpLocks/>
          </p:cNvCxnSpPr>
          <p:nvPr/>
        </p:nvCxnSpPr>
        <p:spPr>
          <a:xfrm flipV="1">
            <a:off x="469147" y="237663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7D6E0EA1-409D-85B3-9473-4C31F323BEC4}"/>
              </a:ext>
            </a:extLst>
          </p:cNvPr>
          <p:cNvCxnSpPr>
            <a:cxnSpLocks/>
          </p:cNvCxnSpPr>
          <p:nvPr/>
        </p:nvCxnSpPr>
        <p:spPr>
          <a:xfrm flipV="1">
            <a:off x="823889" y="2091973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1D7C2DCA-CBCB-8D36-0D03-E6B2E2EE4D5D}"/>
              </a:ext>
            </a:extLst>
          </p:cNvPr>
          <p:cNvCxnSpPr>
            <a:cxnSpLocks/>
          </p:cNvCxnSpPr>
          <p:nvPr/>
        </p:nvCxnSpPr>
        <p:spPr>
          <a:xfrm flipV="1">
            <a:off x="844886" y="227463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CC680053-C98B-555F-B411-FF01BC393B29}"/>
              </a:ext>
            </a:extLst>
          </p:cNvPr>
          <p:cNvCxnSpPr>
            <a:cxnSpLocks/>
          </p:cNvCxnSpPr>
          <p:nvPr/>
        </p:nvCxnSpPr>
        <p:spPr>
          <a:xfrm flipV="1">
            <a:off x="866466" y="250593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05036E49-B483-0653-28C8-492036C18C9A}"/>
              </a:ext>
            </a:extLst>
          </p:cNvPr>
          <p:cNvCxnSpPr>
            <a:cxnSpLocks/>
          </p:cNvCxnSpPr>
          <p:nvPr/>
        </p:nvCxnSpPr>
        <p:spPr>
          <a:xfrm flipV="1">
            <a:off x="691363" y="1999864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26F6CF6C-551D-25EB-C100-C6A88AA253C2}"/>
              </a:ext>
            </a:extLst>
          </p:cNvPr>
          <p:cNvCxnSpPr>
            <a:cxnSpLocks/>
          </p:cNvCxnSpPr>
          <p:nvPr/>
        </p:nvCxnSpPr>
        <p:spPr>
          <a:xfrm flipV="1">
            <a:off x="1064851" y="2259147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352B3243-1676-DEAE-3805-48DAD17CF4CC}"/>
              </a:ext>
            </a:extLst>
          </p:cNvPr>
          <p:cNvCxnSpPr>
            <a:cxnSpLocks/>
          </p:cNvCxnSpPr>
          <p:nvPr/>
        </p:nvCxnSpPr>
        <p:spPr>
          <a:xfrm flipV="1">
            <a:off x="907062" y="265264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2C5FABB5-6858-ED93-F0F1-F7CAA86FF626}"/>
              </a:ext>
            </a:extLst>
          </p:cNvPr>
          <p:cNvCxnSpPr>
            <a:cxnSpLocks/>
          </p:cNvCxnSpPr>
          <p:nvPr/>
        </p:nvCxnSpPr>
        <p:spPr>
          <a:xfrm flipV="1">
            <a:off x="1134765" y="244244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D9B79BA-BDE0-BE6E-B126-D51A3591A8E5}"/>
              </a:ext>
            </a:extLst>
          </p:cNvPr>
          <p:cNvSpPr txBox="1"/>
          <p:nvPr/>
        </p:nvSpPr>
        <p:spPr>
          <a:xfrm>
            <a:off x="-25110" y="2519910"/>
            <a:ext cx="735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RNA</a:t>
            </a: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634DA651-E282-B460-D33E-0A6ADA55C3E3}"/>
              </a:ext>
            </a:extLst>
          </p:cNvPr>
          <p:cNvCxnSpPr>
            <a:cxnSpLocks/>
          </p:cNvCxnSpPr>
          <p:nvPr/>
        </p:nvCxnSpPr>
        <p:spPr>
          <a:xfrm flipV="1">
            <a:off x="1449501" y="313227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485B847E-FFD4-7F24-73F4-8E74334B7960}"/>
              </a:ext>
            </a:extLst>
          </p:cNvPr>
          <p:cNvCxnSpPr>
            <a:cxnSpLocks/>
          </p:cNvCxnSpPr>
          <p:nvPr/>
        </p:nvCxnSpPr>
        <p:spPr>
          <a:xfrm flipV="1">
            <a:off x="1601901" y="328467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4098B9C8-3D96-C68B-4A72-8D7EE9C6BE9D}"/>
              </a:ext>
            </a:extLst>
          </p:cNvPr>
          <p:cNvCxnSpPr>
            <a:cxnSpLocks/>
          </p:cNvCxnSpPr>
          <p:nvPr/>
        </p:nvCxnSpPr>
        <p:spPr>
          <a:xfrm flipV="1">
            <a:off x="1361949" y="110278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47D58343-4DB7-122E-B568-D89B4C9F5758}"/>
              </a:ext>
            </a:extLst>
          </p:cNvPr>
          <p:cNvCxnSpPr>
            <a:cxnSpLocks/>
          </p:cNvCxnSpPr>
          <p:nvPr/>
        </p:nvCxnSpPr>
        <p:spPr>
          <a:xfrm flipV="1">
            <a:off x="1727553" y="2946079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6F04E01F-97BA-261A-BEAA-F6920795387B}"/>
              </a:ext>
            </a:extLst>
          </p:cNvPr>
          <p:cNvCxnSpPr>
            <a:cxnSpLocks/>
          </p:cNvCxnSpPr>
          <p:nvPr/>
        </p:nvCxnSpPr>
        <p:spPr>
          <a:xfrm flipV="1">
            <a:off x="1584534" y="1557771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34A837F8-90CA-53C5-498A-1DD578EBC575}"/>
              </a:ext>
            </a:extLst>
          </p:cNvPr>
          <p:cNvSpPr/>
          <p:nvPr/>
        </p:nvSpPr>
        <p:spPr>
          <a:xfrm>
            <a:off x="394418" y="4391133"/>
            <a:ext cx="2386012" cy="2386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98DFB23-D9C7-F929-956C-0EA9815E1916}"/>
              </a:ext>
            </a:extLst>
          </p:cNvPr>
          <p:cNvSpPr/>
          <p:nvPr/>
        </p:nvSpPr>
        <p:spPr>
          <a:xfrm>
            <a:off x="2002745" y="5270727"/>
            <a:ext cx="601770" cy="6017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CFAE2501-691A-DED1-C338-1FD9C580DECC}"/>
              </a:ext>
            </a:extLst>
          </p:cNvPr>
          <p:cNvCxnSpPr>
            <a:endCxn id="58" idx="2"/>
          </p:cNvCxnSpPr>
          <p:nvPr/>
        </p:nvCxnSpPr>
        <p:spPr>
          <a:xfrm>
            <a:off x="1587424" y="5334600"/>
            <a:ext cx="415321" cy="237012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7F3B13D-76DA-686C-9F3E-37DEFDA3558B}"/>
              </a:ext>
            </a:extLst>
          </p:cNvPr>
          <p:cNvCxnSpPr>
            <a:endCxn id="58" idx="3"/>
          </p:cNvCxnSpPr>
          <p:nvPr/>
        </p:nvCxnSpPr>
        <p:spPr>
          <a:xfrm flipV="1">
            <a:off x="1795084" y="5784370"/>
            <a:ext cx="295788" cy="191361"/>
          </a:xfrm>
          <a:prstGeom prst="curved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D944A938-A2AF-986D-F624-6E47D63B0416}"/>
              </a:ext>
            </a:extLst>
          </p:cNvPr>
          <p:cNvCxnSpPr>
            <a:endCxn id="58" idx="1"/>
          </p:cNvCxnSpPr>
          <p:nvPr/>
        </p:nvCxnSpPr>
        <p:spPr>
          <a:xfrm rot="16200000" flipH="1">
            <a:off x="1871771" y="5139752"/>
            <a:ext cx="350075" cy="88127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96645B7A-E302-10B8-7036-F934D85157FB}"/>
              </a:ext>
            </a:extLst>
          </p:cNvPr>
          <p:cNvCxnSpPr>
            <a:cxnSpLocks/>
          </p:cNvCxnSpPr>
          <p:nvPr/>
        </p:nvCxnSpPr>
        <p:spPr>
          <a:xfrm flipV="1">
            <a:off x="1323957" y="6317307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9D553908-F967-F32C-0ED0-3A2F956A3D85}"/>
              </a:ext>
            </a:extLst>
          </p:cNvPr>
          <p:cNvCxnSpPr>
            <a:cxnSpLocks/>
          </p:cNvCxnSpPr>
          <p:nvPr/>
        </p:nvCxnSpPr>
        <p:spPr>
          <a:xfrm flipV="1">
            <a:off x="1476357" y="6469707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0A9A253C-C9E6-A95A-8B52-223DE5EF58E9}"/>
              </a:ext>
            </a:extLst>
          </p:cNvPr>
          <p:cNvCxnSpPr>
            <a:cxnSpLocks/>
          </p:cNvCxnSpPr>
          <p:nvPr/>
        </p:nvCxnSpPr>
        <p:spPr>
          <a:xfrm flipV="1">
            <a:off x="1628757" y="6622107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7E4B5937-166C-C11D-D23D-F4656AABBC92}"/>
              </a:ext>
            </a:extLst>
          </p:cNvPr>
          <p:cNvCxnSpPr>
            <a:cxnSpLocks/>
          </p:cNvCxnSpPr>
          <p:nvPr/>
        </p:nvCxnSpPr>
        <p:spPr>
          <a:xfrm flipV="1">
            <a:off x="1388805" y="4440217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5CAC746F-B90A-0DA8-0D80-0DB26FF72A43}"/>
              </a:ext>
            </a:extLst>
          </p:cNvPr>
          <p:cNvCxnSpPr>
            <a:cxnSpLocks/>
          </p:cNvCxnSpPr>
          <p:nvPr/>
        </p:nvCxnSpPr>
        <p:spPr>
          <a:xfrm flipV="1">
            <a:off x="1754409" y="6283510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C7131155-13CA-585E-91B6-CD61303B71E4}"/>
              </a:ext>
            </a:extLst>
          </p:cNvPr>
          <p:cNvCxnSpPr>
            <a:cxnSpLocks/>
          </p:cNvCxnSpPr>
          <p:nvPr/>
        </p:nvCxnSpPr>
        <p:spPr>
          <a:xfrm flipV="1">
            <a:off x="1611390" y="4895202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214784-CF83-D6C1-E44F-077E449CE6DC}"/>
              </a:ext>
            </a:extLst>
          </p:cNvPr>
          <p:cNvSpPr txBox="1"/>
          <p:nvPr/>
        </p:nvSpPr>
        <p:spPr>
          <a:xfrm>
            <a:off x="20563" y="727867"/>
            <a:ext cx="11469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E88C70C-7D83-43F1-F174-DAF2452FEAC1}"/>
              </a:ext>
            </a:extLst>
          </p:cNvPr>
          <p:cNvSpPr txBox="1"/>
          <p:nvPr/>
        </p:nvSpPr>
        <p:spPr>
          <a:xfrm>
            <a:off x="-8680" y="4113799"/>
            <a:ext cx="1507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Irrelevant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2C82B6D-6C21-95E3-7680-333BEC16E98F}"/>
              </a:ext>
            </a:extLst>
          </p:cNvPr>
          <p:cNvSpPr txBox="1"/>
          <p:nvPr/>
        </p:nvSpPr>
        <p:spPr>
          <a:xfrm>
            <a:off x="3449460" y="721991"/>
            <a:ext cx="1507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8943C6C-044B-EA53-BCBB-9635E9A9D61A}"/>
              </a:ext>
            </a:extLst>
          </p:cNvPr>
          <p:cNvSpPr/>
          <p:nvPr/>
        </p:nvSpPr>
        <p:spPr>
          <a:xfrm>
            <a:off x="5308407" y="1387375"/>
            <a:ext cx="2386012" cy="2386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F7C3C98-0C25-456E-F185-CCCE1E7595F7}"/>
              </a:ext>
            </a:extLst>
          </p:cNvPr>
          <p:cNvSpPr/>
          <p:nvPr/>
        </p:nvSpPr>
        <p:spPr>
          <a:xfrm>
            <a:off x="5547813" y="1588859"/>
            <a:ext cx="955181" cy="9551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5E446B0-429A-A41E-6713-F2A4CF07B012}"/>
              </a:ext>
            </a:extLst>
          </p:cNvPr>
          <p:cNvSpPr/>
          <p:nvPr/>
        </p:nvSpPr>
        <p:spPr>
          <a:xfrm>
            <a:off x="6916734" y="2266969"/>
            <a:ext cx="601770" cy="6017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CD02F4F-E9D0-D960-DEF3-34404CEB8396}"/>
              </a:ext>
            </a:extLst>
          </p:cNvPr>
          <p:cNvCxnSpPr>
            <a:endCxn id="89" idx="2"/>
          </p:cNvCxnSpPr>
          <p:nvPr/>
        </p:nvCxnSpPr>
        <p:spPr>
          <a:xfrm>
            <a:off x="6501413" y="2330842"/>
            <a:ext cx="415321" cy="237012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282CF8B0-807E-0EB2-F040-A5649C6505E6}"/>
              </a:ext>
            </a:extLst>
          </p:cNvPr>
          <p:cNvCxnSpPr>
            <a:endCxn id="89" idx="3"/>
          </p:cNvCxnSpPr>
          <p:nvPr/>
        </p:nvCxnSpPr>
        <p:spPr>
          <a:xfrm flipV="1">
            <a:off x="6709073" y="2780612"/>
            <a:ext cx="295788" cy="191361"/>
          </a:xfrm>
          <a:prstGeom prst="curved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2DD64FF0-DEEA-EE1F-D053-3A316FA3423A}"/>
              </a:ext>
            </a:extLst>
          </p:cNvPr>
          <p:cNvCxnSpPr>
            <a:endCxn id="89" idx="1"/>
          </p:cNvCxnSpPr>
          <p:nvPr/>
        </p:nvCxnSpPr>
        <p:spPr>
          <a:xfrm rot="16200000" flipH="1">
            <a:off x="6785760" y="2135994"/>
            <a:ext cx="350075" cy="88127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DB70F085-B077-52F2-7E01-26231C652946}"/>
              </a:ext>
            </a:extLst>
          </p:cNvPr>
          <p:cNvCxnSpPr>
            <a:cxnSpLocks/>
          </p:cNvCxnSpPr>
          <p:nvPr/>
        </p:nvCxnSpPr>
        <p:spPr>
          <a:xfrm flipV="1">
            <a:off x="5700573" y="1851748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B7A0D79D-6BDE-5FA7-02F2-36E744827797}"/>
              </a:ext>
            </a:extLst>
          </p:cNvPr>
          <p:cNvCxnSpPr>
            <a:cxnSpLocks/>
          </p:cNvCxnSpPr>
          <p:nvPr/>
        </p:nvCxnSpPr>
        <p:spPr>
          <a:xfrm flipV="1">
            <a:off x="6237946" y="3313549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A3B7D95E-A419-A16C-5A2A-9BA8D1ADFC7C}"/>
              </a:ext>
            </a:extLst>
          </p:cNvPr>
          <p:cNvCxnSpPr>
            <a:cxnSpLocks/>
          </p:cNvCxnSpPr>
          <p:nvPr/>
        </p:nvCxnSpPr>
        <p:spPr>
          <a:xfrm flipV="1">
            <a:off x="5788124" y="194940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6A2A4CA1-ABEA-1A77-BE6B-F855D504DC24}"/>
              </a:ext>
            </a:extLst>
          </p:cNvPr>
          <p:cNvCxnSpPr>
            <a:cxnSpLocks/>
          </p:cNvCxnSpPr>
          <p:nvPr/>
        </p:nvCxnSpPr>
        <p:spPr>
          <a:xfrm flipV="1">
            <a:off x="5749081" y="2183148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A9E84555-591E-AEA8-8EB6-977165D0EC1F}"/>
              </a:ext>
            </a:extLst>
          </p:cNvPr>
          <p:cNvCxnSpPr>
            <a:cxnSpLocks/>
          </p:cNvCxnSpPr>
          <p:nvPr/>
        </p:nvCxnSpPr>
        <p:spPr>
          <a:xfrm flipV="1">
            <a:off x="5587488" y="2032194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EC846EB1-0A39-9F79-2AF6-725586F3B692}"/>
              </a:ext>
            </a:extLst>
          </p:cNvPr>
          <p:cNvCxnSpPr>
            <a:cxnSpLocks/>
          </p:cNvCxnSpPr>
          <p:nvPr/>
        </p:nvCxnSpPr>
        <p:spPr>
          <a:xfrm flipV="1">
            <a:off x="5942230" y="1747536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Curved Connector 98">
            <a:extLst>
              <a:ext uri="{FF2B5EF4-FFF2-40B4-BE49-F238E27FC236}">
                <a16:creationId xmlns:a16="http://schemas.microsoft.com/office/drawing/2014/main" id="{5FC22028-1F16-0CFB-EBAD-DA8C6550B7EB}"/>
              </a:ext>
            </a:extLst>
          </p:cNvPr>
          <p:cNvCxnSpPr>
            <a:cxnSpLocks/>
          </p:cNvCxnSpPr>
          <p:nvPr/>
        </p:nvCxnSpPr>
        <p:spPr>
          <a:xfrm flipV="1">
            <a:off x="5963227" y="1930198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E0E8C400-5C06-DADE-2022-32F51FA683DF}"/>
              </a:ext>
            </a:extLst>
          </p:cNvPr>
          <p:cNvCxnSpPr>
            <a:cxnSpLocks/>
          </p:cNvCxnSpPr>
          <p:nvPr/>
        </p:nvCxnSpPr>
        <p:spPr>
          <a:xfrm flipV="1">
            <a:off x="5984807" y="2161493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E46F8646-0738-B16F-D201-3DDFD31A9748}"/>
              </a:ext>
            </a:extLst>
          </p:cNvPr>
          <p:cNvCxnSpPr>
            <a:cxnSpLocks/>
          </p:cNvCxnSpPr>
          <p:nvPr/>
        </p:nvCxnSpPr>
        <p:spPr>
          <a:xfrm flipV="1">
            <a:off x="5809704" y="1655427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483BDC3D-96BD-BC2E-71B7-F5C65C8CCC33}"/>
              </a:ext>
            </a:extLst>
          </p:cNvPr>
          <p:cNvCxnSpPr>
            <a:cxnSpLocks/>
          </p:cNvCxnSpPr>
          <p:nvPr/>
        </p:nvCxnSpPr>
        <p:spPr>
          <a:xfrm flipV="1">
            <a:off x="6183192" y="191471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Curved Connector 102">
            <a:extLst>
              <a:ext uri="{FF2B5EF4-FFF2-40B4-BE49-F238E27FC236}">
                <a16:creationId xmlns:a16="http://schemas.microsoft.com/office/drawing/2014/main" id="{33314626-AC61-0422-D4CA-2FC315BC76F9}"/>
              </a:ext>
            </a:extLst>
          </p:cNvPr>
          <p:cNvCxnSpPr>
            <a:cxnSpLocks/>
          </p:cNvCxnSpPr>
          <p:nvPr/>
        </p:nvCxnSpPr>
        <p:spPr>
          <a:xfrm flipV="1">
            <a:off x="6025403" y="2308204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71DFBDBE-CEE0-3933-29CF-F639C0F075AD}"/>
              </a:ext>
            </a:extLst>
          </p:cNvPr>
          <p:cNvCxnSpPr>
            <a:cxnSpLocks/>
          </p:cNvCxnSpPr>
          <p:nvPr/>
        </p:nvCxnSpPr>
        <p:spPr>
          <a:xfrm flipV="1">
            <a:off x="6253106" y="2098003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5B2238CF-980A-E5B4-DD5E-5F219733C607}"/>
              </a:ext>
            </a:extLst>
          </p:cNvPr>
          <p:cNvCxnSpPr>
            <a:cxnSpLocks/>
          </p:cNvCxnSpPr>
          <p:nvPr/>
        </p:nvCxnSpPr>
        <p:spPr>
          <a:xfrm flipV="1">
            <a:off x="6390346" y="3465949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" name="Curved Connector 106">
            <a:extLst>
              <a:ext uri="{FF2B5EF4-FFF2-40B4-BE49-F238E27FC236}">
                <a16:creationId xmlns:a16="http://schemas.microsoft.com/office/drawing/2014/main" id="{2D1A99B4-AFFE-5136-C777-C21B4E0043F2}"/>
              </a:ext>
            </a:extLst>
          </p:cNvPr>
          <p:cNvCxnSpPr>
            <a:cxnSpLocks/>
          </p:cNvCxnSpPr>
          <p:nvPr/>
        </p:nvCxnSpPr>
        <p:spPr>
          <a:xfrm flipV="1">
            <a:off x="6542746" y="3618349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8F5234E4-BF48-224D-8A76-41E450113029}"/>
              </a:ext>
            </a:extLst>
          </p:cNvPr>
          <p:cNvCxnSpPr>
            <a:cxnSpLocks/>
          </p:cNvCxnSpPr>
          <p:nvPr/>
        </p:nvCxnSpPr>
        <p:spPr>
          <a:xfrm flipV="1">
            <a:off x="6302794" y="1436459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9A8484A0-C9B2-823C-2446-5826D2674136}"/>
              </a:ext>
            </a:extLst>
          </p:cNvPr>
          <p:cNvCxnSpPr>
            <a:cxnSpLocks/>
          </p:cNvCxnSpPr>
          <p:nvPr/>
        </p:nvCxnSpPr>
        <p:spPr>
          <a:xfrm flipV="1">
            <a:off x="6668398" y="3279752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0" name="Curved Connector 109">
            <a:extLst>
              <a:ext uri="{FF2B5EF4-FFF2-40B4-BE49-F238E27FC236}">
                <a16:creationId xmlns:a16="http://schemas.microsoft.com/office/drawing/2014/main" id="{4E67B8E2-E4AF-8EDB-14B3-E91FDA8AEEAC}"/>
              </a:ext>
            </a:extLst>
          </p:cNvPr>
          <p:cNvCxnSpPr>
            <a:cxnSpLocks/>
          </p:cNvCxnSpPr>
          <p:nvPr/>
        </p:nvCxnSpPr>
        <p:spPr>
          <a:xfrm flipV="1">
            <a:off x="6525379" y="1891444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A87530F2-D78F-DB64-1018-EA0541F96F08}"/>
              </a:ext>
            </a:extLst>
          </p:cNvPr>
          <p:cNvSpPr txBox="1"/>
          <p:nvPr/>
        </p:nvSpPr>
        <p:spPr>
          <a:xfrm>
            <a:off x="4961408" y="1061540"/>
            <a:ext cx="114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Doublet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8DA7304-670D-A404-5C2B-649A0689B8EA}"/>
              </a:ext>
            </a:extLst>
          </p:cNvPr>
          <p:cNvSpPr/>
          <p:nvPr/>
        </p:nvSpPr>
        <p:spPr>
          <a:xfrm>
            <a:off x="9186564" y="1395041"/>
            <a:ext cx="2386012" cy="2386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F31F10-72B0-3138-B20B-6FA34E3FE395}"/>
              </a:ext>
            </a:extLst>
          </p:cNvPr>
          <p:cNvSpPr/>
          <p:nvPr/>
        </p:nvSpPr>
        <p:spPr>
          <a:xfrm>
            <a:off x="9248474" y="2274635"/>
            <a:ext cx="955181" cy="9551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C49D782D-EA20-A6AE-92A5-835E1C6DB6FD}"/>
              </a:ext>
            </a:extLst>
          </p:cNvPr>
          <p:cNvCxnSpPr>
            <a:cxnSpLocks/>
          </p:cNvCxnSpPr>
          <p:nvPr/>
        </p:nvCxnSpPr>
        <p:spPr>
          <a:xfrm flipV="1">
            <a:off x="9401234" y="2537524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3" name="Curved Connector 122">
            <a:extLst>
              <a:ext uri="{FF2B5EF4-FFF2-40B4-BE49-F238E27FC236}">
                <a16:creationId xmlns:a16="http://schemas.microsoft.com/office/drawing/2014/main" id="{87E32B64-F4E6-2B2D-E9FB-BAB5903B1776}"/>
              </a:ext>
            </a:extLst>
          </p:cNvPr>
          <p:cNvCxnSpPr>
            <a:cxnSpLocks/>
          </p:cNvCxnSpPr>
          <p:nvPr/>
        </p:nvCxnSpPr>
        <p:spPr>
          <a:xfrm flipV="1">
            <a:off x="10116103" y="3321215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4" name="Curved Connector 123">
            <a:extLst>
              <a:ext uri="{FF2B5EF4-FFF2-40B4-BE49-F238E27FC236}">
                <a16:creationId xmlns:a16="http://schemas.microsoft.com/office/drawing/2014/main" id="{2905A148-6415-D0EF-9062-6A6A2D2928AC}"/>
              </a:ext>
            </a:extLst>
          </p:cNvPr>
          <p:cNvCxnSpPr>
            <a:cxnSpLocks/>
          </p:cNvCxnSpPr>
          <p:nvPr/>
        </p:nvCxnSpPr>
        <p:spPr>
          <a:xfrm flipV="1">
            <a:off x="9488785" y="2635177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5" name="Curved Connector 124">
            <a:extLst>
              <a:ext uri="{FF2B5EF4-FFF2-40B4-BE49-F238E27FC236}">
                <a16:creationId xmlns:a16="http://schemas.microsoft.com/office/drawing/2014/main" id="{268E88E3-14D5-B333-6B94-B6DD8448042F}"/>
              </a:ext>
            </a:extLst>
          </p:cNvPr>
          <p:cNvCxnSpPr>
            <a:cxnSpLocks/>
          </p:cNvCxnSpPr>
          <p:nvPr/>
        </p:nvCxnSpPr>
        <p:spPr>
          <a:xfrm flipV="1">
            <a:off x="9449742" y="2868924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6" name="Curved Connector 125">
            <a:extLst>
              <a:ext uri="{FF2B5EF4-FFF2-40B4-BE49-F238E27FC236}">
                <a16:creationId xmlns:a16="http://schemas.microsoft.com/office/drawing/2014/main" id="{51DF3E0B-5499-D9D2-FB3C-5954A1F97A7C}"/>
              </a:ext>
            </a:extLst>
          </p:cNvPr>
          <p:cNvCxnSpPr>
            <a:cxnSpLocks/>
          </p:cNvCxnSpPr>
          <p:nvPr/>
        </p:nvCxnSpPr>
        <p:spPr>
          <a:xfrm flipV="1">
            <a:off x="9288149" y="271797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A1C26924-4B10-ABE9-78BE-DBF587B001AF}"/>
              </a:ext>
            </a:extLst>
          </p:cNvPr>
          <p:cNvCxnSpPr>
            <a:cxnSpLocks/>
          </p:cNvCxnSpPr>
          <p:nvPr/>
        </p:nvCxnSpPr>
        <p:spPr>
          <a:xfrm flipV="1">
            <a:off x="9642891" y="2433312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8" name="Curved Connector 127">
            <a:extLst>
              <a:ext uri="{FF2B5EF4-FFF2-40B4-BE49-F238E27FC236}">
                <a16:creationId xmlns:a16="http://schemas.microsoft.com/office/drawing/2014/main" id="{54AB0275-12E5-E838-8DF0-AE0126EB6CD4}"/>
              </a:ext>
            </a:extLst>
          </p:cNvPr>
          <p:cNvCxnSpPr>
            <a:cxnSpLocks/>
          </p:cNvCxnSpPr>
          <p:nvPr/>
        </p:nvCxnSpPr>
        <p:spPr>
          <a:xfrm flipV="1">
            <a:off x="9663888" y="2615974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76101B9B-B6F3-33ED-B624-4C59D49AFBD1}"/>
              </a:ext>
            </a:extLst>
          </p:cNvPr>
          <p:cNvCxnSpPr>
            <a:cxnSpLocks/>
          </p:cNvCxnSpPr>
          <p:nvPr/>
        </p:nvCxnSpPr>
        <p:spPr>
          <a:xfrm flipV="1">
            <a:off x="9685468" y="2847269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0" name="Curved Connector 129">
            <a:extLst>
              <a:ext uri="{FF2B5EF4-FFF2-40B4-BE49-F238E27FC236}">
                <a16:creationId xmlns:a16="http://schemas.microsoft.com/office/drawing/2014/main" id="{88555463-57EC-BA6D-F238-4C94FB909F8B}"/>
              </a:ext>
            </a:extLst>
          </p:cNvPr>
          <p:cNvCxnSpPr>
            <a:cxnSpLocks/>
          </p:cNvCxnSpPr>
          <p:nvPr/>
        </p:nvCxnSpPr>
        <p:spPr>
          <a:xfrm flipV="1">
            <a:off x="9510365" y="2341203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1" name="Curved Connector 130">
            <a:extLst>
              <a:ext uri="{FF2B5EF4-FFF2-40B4-BE49-F238E27FC236}">
                <a16:creationId xmlns:a16="http://schemas.microsoft.com/office/drawing/2014/main" id="{53CFE84A-742E-53AE-167B-96DA9B638AFC}"/>
              </a:ext>
            </a:extLst>
          </p:cNvPr>
          <p:cNvCxnSpPr>
            <a:cxnSpLocks/>
          </p:cNvCxnSpPr>
          <p:nvPr/>
        </p:nvCxnSpPr>
        <p:spPr>
          <a:xfrm flipV="1">
            <a:off x="9883853" y="2600486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32144C31-3E1D-78C2-E7A3-9D63076F02D8}"/>
              </a:ext>
            </a:extLst>
          </p:cNvPr>
          <p:cNvCxnSpPr>
            <a:cxnSpLocks/>
          </p:cNvCxnSpPr>
          <p:nvPr/>
        </p:nvCxnSpPr>
        <p:spPr>
          <a:xfrm flipV="1">
            <a:off x="9726064" y="299398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Curved Connector 132">
            <a:extLst>
              <a:ext uri="{FF2B5EF4-FFF2-40B4-BE49-F238E27FC236}">
                <a16:creationId xmlns:a16="http://schemas.microsoft.com/office/drawing/2014/main" id="{98B72DC1-623F-814E-A751-54E7A3F06109}"/>
              </a:ext>
            </a:extLst>
          </p:cNvPr>
          <p:cNvCxnSpPr>
            <a:cxnSpLocks/>
          </p:cNvCxnSpPr>
          <p:nvPr/>
        </p:nvCxnSpPr>
        <p:spPr>
          <a:xfrm flipV="1">
            <a:off x="9953767" y="2783779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27DCD665-E831-A3B2-4171-55828BCEF6B6}"/>
              </a:ext>
            </a:extLst>
          </p:cNvPr>
          <p:cNvCxnSpPr>
            <a:cxnSpLocks/>
          </p:cNvCxnSpPr>
          <p:nvPr/>
        </p:nvCxnSpPr>
        <p:spPr>
          <a:xfrm flipV="1">
            <a:off x="10268503" y="3473615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6" name="Curved Connector 135">
            <a:extLst>
              <a:ext uri="{FF2B5EF4-FFF2-40B4-BE49-F238E27FC236}">
                <a16:creationId xmlns:a16="http://schemas.microsoft.com/office/drawing/2014/main" id="{EC85DA07-F8F7-F8D7-9604-8D7DA725E53D}"/>
              </a:ext>
            </a:extLst>
          </p:cNvPr>
          <p:cNvCxnSpPr>
            <a:cxnSpLocks/>
          </p:cNvCxnSpPr>
          <p:nvPr/>
        </p:nvCxnSpPr>
        <p:spPr>
          <a:xfrm flipV="1">
            <a:off x="10420903" y="3626015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7" name="Curved Connector 136">
            <a:extLst>
              <a:ext uri="{FF2B5EF4-FFF2-40B4-BE49-F238E27FC236}">
                <a16:creationId xmlns:a16="http://schemas.microsoft.com/office/drawing/2014/main" id="{07044C61-5D4B-BA55-2587-AC4AF2EDB305}"/>
              </a:ext>
            </a:extLst>
          </p:cNvPr>
          <p:cNvCxnSpPr>
            <a:cxnSpLocks/>
          </p:cNvCxnSpPr>
          <p:nvPr/>
        </p:nvCxnSpPr>
        <p:spPr>
          <a:xfrm flipV="1">
            <a:off x="10180951" y="1444125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DF8A8DFB-8686-DE3D-357C-6B20C21C5A49}"/>
              </a:ext>
            </a:extLst>
          </p:cNvPr>
          <p:cNvCxnSpPr>
            <a:cxnSpLocks/>
          </p:cNvCxnSpPr>
          <p:nvPr/>
        </p:nvCxnSpPr>
        <p:spPr>
          <a:xfrm flipV="1">
            <a:off x="10546555" y="3287418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9" name="Curved Connector 138">
            <a:extLst>
              <a:ext uri="{FF2B5EF4-FFF2-40B4-BE49-F238E27FC236}">
                <a16:creationId xmlns:a16="http://schemas.microsoft.com/office/drawing/2014/main" id="{292AE264-9423-C784-B9F4-DAD4CB9B16E8}"/>
              </a:ext>
            </a:extLst>
          </p:cNvPr>
          <p:cNvCxnSpPr>
            <a:cxnSpLocks/>
          </p:cNvCxnSpPr>
          <p:nvPr/>
        </p:nvCxnSpPr>
        <p:spPr>
          <a:xfrm flipV="1">
            <a:off x="10403536" y="1899110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6FD3C103-FE2C-3B6C-0E34-C4FD4EA2837E}"/>
              </a:ext>
            </a:extLst>
          </p:cNvPr>
          <p:cNvSpPr txBox="1"/>
          <p:nvPr/>
        </p:nvSpPr>
        <p:spPr>
          <a:xfrm>
            <a:off x="8714679" y="1061540"/>
            <a:ext cx="114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 bead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201D217-1CBE-3D9B-394F-2FD568AA1186}"/>
              </a:ext>
            </a:extLst>
          </p:cNvPr>
          <p:cNvSpPr/>
          <p:nvPr/>
        </p:nvSpPr>
        <p:spPr>
          <a:xfrm>
            <a:off x="9186564" y="3985633"/>
            <a:ext cx="2386012" cy="2386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84502CC7-0C14-F454-C258-C748A1723CC0}"/>
              </a:ext>
            </a:extLst>
          </p:cNvPr>
          <p:cNvSpPr/>
          <p:nvPr/>
        </p:nvSpPr>
        <p:spPr>
          <a:xfrm>
            <a:off x="9248474" y="4865227"/>
            <a:ext cx="955181" cy="9551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Curved Connector 142">
            <a:extLst>
              <a:ext uri="{FF2B5EF4-FFF2-40B4-BE49-F238E27FC236}">
                <a16:creationId xmlns:a16="http://schemas.microsoft.com/office/drawing/2014/main" id="{DCD0FD2B-A031-EE47-8FA1-00F981199950}"/>
              </a:ext>
            </a:extLst>
          </p:cNvPr>
          <p:cNvCxnSpPr>
            <a:cxnSpLocks/>
          </p:cNvCxnSpPr>
          <p:nvPr/>
        </p:nvCxnSpPr>
        <p:spPr>
          <a:xfrm flipV="1">
            <a:off x="9401234" y="5128116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A904F051-1501-4D5F-2B6E-CD0F6D5A1AFA}"/>
              </a:ext>
            </a:extLst>
          </p:cNvPr>
          <p:cNvCxnSpPr>
            <a:cxnSpLocks/>
          </p:cNvCxnSpPr>
          <p:nvPr/>
        </p:nvCxnSpPr>
        <p:spPr>
          <a:xfrm flipV="1">
            <a:off x="10116103" y="5911807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5" name="Curved Connector 144">
            <a:extLst>
              <a:ext uri="{FF2B5EF4-FFF2-40B4-BE49-F238E27FC236}">
                <a16:creationId xmlns:a16="http://schemas.microsoft.com/office/drawing/2014/main" id="{677C6EE7-5414-43AF-21F2-FD3C838B913B}"/>
              </a:ext>
            </a:extLst>
          </p:cNvPr>
          <p:cNvCxnSpPr>
            <a:cxnSpLocks/>
          </p:cNvCxnSpPr>
          <p:nvPr/>
        </p:nvCxnSpPr>
        <p:spPr>
          <a:xfrm flipV="1">
            <a:off x="9488785" y="5225769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6" name="Curved Connector 145">
            <a:extLst>
              <a:ext uri="{FF2B5EF4-FFF2-40B4-BE49-F238E27FC236}">
                <a16:creationId xmlns:a16="http://schemas.microsoft.com/office/drawing/2014/main" id="{E1155597-0D68-DF5A-2E36-823CAE6347AC}"/>
              </a:ext>
            </a:extLst>
          </p:cNvPr>
          <p:cNvCxnSpPr>
            <a:cxnSpLocks/>
          </p:cNvCxnSpPr>
          <p:nvPr/>
        </p:nvCxnSpPr>
        <p:spPr>
          <a:xfrm flipV="1">
            <a:off x="9449742" y="5459516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7" name="Curved Connector 146">
            <a:extLst>
              <a:ext uri="{FF2B5EF4-FFF2-40B4-BE49-F238E27FC236}">
                <a16:creationId xmlns:a16="http://schemas.microsoft.com/office/drawing/2014/main" id="{65BB57B5-D46D-EB5D-D47B-FDC504079AB5}"/>
              </a:ext>
            </a:extLst>
          </p:cNvPr>
          <p:cNvCxnSpPr>
            <a:cxnSpLocks/>
          </p:cNvCxnSpPr>
          <p:nvPr/>
        </p:nvCxnSpPr>
        <p:spPr>
          <a:xfrm flipV="1">
            <a:off x="9288149" y="5308562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8" name="Curved Connector 147">
            <a:extLst>
              <a:ext uri="{FF2B5EF4-FFF2-40B4-BE49-F238E27FC236}">
                <a16:creationId xmlns:a16="http://schemas.microsoft.com/office/drawing/2014/main" id="{036D539E-93F3-B836-0C7F-4A1415BF2906}"/>
              </a:ext>
            </a:extLst>
          </p:cNvPr>
          <p:cNvCxnSpPr>
            <a:cxnSpLocks/>
          </p:cNvCxnSpPr>
          <p:nvPr/>
        </p:nvCxnSpPr>
        <p:spPr>
          <a:xfrm flipV="1">
            <a:off x="9642891" y="5023904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9" name="Curved Connector 148">
            <a:extLst>
              <a:ext uri="{FF2B5EF4-FFF2-40B4-BE49-F238E27FC236}">
                <a16:creationId xmlns:a16="http://schemas.microsoft.com/office/drawing/2014/main" id="{E107F836-0BDF-50CB-17AF-EC03A2121215}"/>
              </a:ext>
            </a:extLst>
          </p:cNvPr>
          <p:cNvCxnSpPr>
            <a:cxnSpLocks/>
          </p:cNvCxnSpPr>
          <p:nvPr/>
        </p:nvCxnSpPr>
        <p:spPr>
          <a:xfrm flipV="1">
            <a:off x="9663888" y="5206566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0" name="Curved Connector 149">
            <a:extLst>
              <a:ext uri="{FF2B5EF4-FFF2-40B4-BE49-F238E27FC236}">
                <a16:creationId xmlns:a16="http://schemas.microsoft.com/office/drawing/2014/main" id="{199E688D-7CBD-3C0C-957A-F102107F09B8}"/>
              </a:ext>
            </a:extLst>
          </p:cNvPr>
          <p:cNvCxnSpPr>
            <a:cxnSpLocks/>
          </p:cNvCxnSpPr>
          <p:nvPr/>
        </p:nvCxnSpPr>
        <p:spPr>
          <a:xfrm flipV="1">
            <a:off x="9685468" y="543786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9521F4E-4F8C-7AE8-AD96-985E3024D1EE}"/>
              </a:ext>
            </a:extLst>
          </p:cNvPr>
          <p:cNvCxnSpPr>
            <a:cxnSpLocks/>
          </p:cNvCxnSpPr>
          <p:nvPr/>
        </p:nvCxnSpPr>
        <p:spPr>
          <a:xfrm flipV="1">
            <a:off x="9510365" y="493179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2" name="Curved Connector 151">
            <a:extLst>
              <a:ext uri="{FF2B5EF4-FFF2-40B4-BE49-F238E27FC236}">
                <a16:creationId xmlns:a16="http://schemas.microsoft.com/office/drawing/2014/main" id="{CE3ADD3F-B451-7CC6-9356-D4825BBD25C6}"/>
              </a:ext>
            </a:extLst>
          </p:cNvPr>
          <p:cNvCxnSpPr>
            <a:cxnSpLocks/>
          </p:cNvCxnSpPr>
          <p:nvPr/>
        </p:nvCxnSpPr>
        <p:spPr>
          <a:xfrm flipV="1">
            <a:off x="9883853" y="5191078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3" name="Curved Connector 152">
            <a:extLst>
              <a:ext uri="{FF2B5EF4-FFF2-40B4-BE49-F238E27FC236}">
                <a16:creationId xmlns:a16="http://schemas.microsoft.com/office/drawing/2014/main" id="{1043D480-BACE-1FF8-14A6-C65383EB4178}"/>
              </a:ext>
            </a:extLst>
          </p:cNvPr>
          <p:cNvCxnSpPr>
            <a:cxnSpLocks/>
          </p:cNvCxnSpPr>
          <p:nvPr/>
        </p:nvCxnSpPr>
        <p:spPr>
          <a:xfrm flipV="1">
            <a:off x="9726064" y="5584572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4" name="Curved Connector 153">
            <a:extLst>
              <a:ext uri="{FF2B5EF4-FFF2-40B4-BE49-F238E27FC236}">
                <a16:creationId xmlns:a16="http://schemas.microsoft.com/office/drawing/2014/main" id="{F6E40632-882B-5AA8-168F-91CEE7898EF8}"/>
              </a:ext>
            </a:extLst>
          </p:cNvPr>
          <p:cNvCxnSpPr>
            <a:cxnSpLocks/>
          </p:cNvCxnSpPr>
          <p:nvPr/>
        </p:nvCxnSpPr>
        <p:spPr>
          <a:xfrm flipV="1">
            <a:off x="9953767" y="537437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5" name="Curved Connector 154">
            <a:extLst>
              <a:ext uri="{FF2B5EF4-FFF2-40B4-BE49-F238E27FC236}">
                <a16:creationId xmlns:a16="http://schemas.microsoft.com/office/drawing/2014/main" id="{9A585576-C06F-1172-4859-53CF1EA38EDF}"/>
              </a:ext>
            </a:extLst>
          </p:cNvPr>
          <p:cNvCxnSpPr>
            <a:cxnSpLocks/>
          </p:cNvCxnSpPr>
          <p:nvPr/>
        </p:nvCxnSpPr>
        <p:spPr>
          <a:xfrm flipV="1">
            <a:off x="10268503" y="6064207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6" name="Curved Connector 155">
            <a:extLst>
              <a:ext uri="{FF2B5EF4-FFF2-40B4-BE49-F238E27FC236}">
                <a16:creationId xmlns:a16="http://schemas.microsoft.com/office/drawing/2014/main" id="{D85627EE-F3CF-44AB-490F-DB7012C025B2}"/>
              </a:ext>
            </a:extLst>
          </p:cNvPr>
          <p:cNvCxnSpPr>
            <a:cxnSpLocks/>
          </p:cNvCxnSpPr>
          <p:nvPr/>
        </p:nvCxnSpPr>
        <p:spPr>
          <a:xfrm flipV="1">
            <a:off x="10420903" y="6216607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7" name="Curved Connector 156">
            <a:extLst>
              <a:ext uri="{FF2B5EF4-FFF2-40B4-BE49-F238E27FC236}">
                <a16:creationId xmlns:a16="http://schemas.microsoft.com/office/drawing/2014/main" id="{E1F7826A-DE3F-4708-4F5F-897D82134CFA}"/>
              </a:ext>
            </a:extLst>
          </p:cNvPr>
          <p:cNvCxnSpPr>
            <a:cxnSpLocks/>
          </p:cNvCxnSpPr>
          <p:nvPr/>
        </p:nvCxnSpPr>
        <p:spPr>
          <a:xfrm flipV="1">
            <a:off x="10180951" y="4034717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8" name="Curved Connector 157">
            <a:extLst>
              <a:ext uri="{FF2B5EF4-FFF2-40B4-BE49-F238E27FC236}">
                <a16:creationId xmlns:a16="http://schemas.microsoft.com/office/drawing/2014/main" id="{17706786-3C66-1B39-AA59-1F0BD3354111}"/>
              </a:ext>
            </a:extLst>
          </p:cNvPr>
          <p:cNvCxnSpPr>
            <a:cxnSpLocks/>
          </p:cNvCxnSpPr>
          <p:nvPr/>
        </p:nvCxnSpPr>
        <p:spPr>
          <a:xfrm flipV="1">
            <a:off x="10546555" y="5878010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9" name="Curved Connector 158">
            <a:extLst>
              <a:ext uri="{FF2B5EF4-FFF2-40B4-BE49-F238E27FC236}">
                <a16:creationId xmlns:a16="http://schemas.microsoft.com/office/drawing/2014/main" id="{894C7928-57F1-712E-CB2D-817824E9849A}"/>
              </a:ext>
            </a:extLst>
          </p:cNvPr>
          <p:cNvCxnSpPr>
            <a:cxnSpLocks/>
          </p:cNvCxnSpPr>
          <p:nvPr/>
        </p:nvCxnSpPr>
        <p:spPr>
          <a:xfrm flipV="1">
            <a:off x="10403536" y="4489702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63476707-9CC8-36EB-5C77-F72D1E533604}"/>
              </a:ext>
            </a:extLst>
          </p:cNvPr>
          <p:cNvSpPr txBox="1"/>
          <p:nvPr/>
        </p:nvSpPr>
        <p:spPr>
          <a:xfrm>
            <a:off x="8651845" y="3800256"/>
            <a:ext cx="167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&gt; 1 bead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D297D232-07AB-EC39-42C4-3B0195676B7A}"/>
              </a:ext>
            </a:extLst>
          </p:cNvPr>
          <p:cNvSpPr/>
          <p:nvPr/>
        </p:nvSpPr>
        <p:spPr>
          <a:xfrm>
            <a:off x="10515600" y="4367664"/>
            <a:ext cx="601770" cy="6017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Curved Connector 161">
            <a:extLst>
              <a:ext uri="{FF2B5EF4-FFF2-40B4-BE49-F238E27FC236}">
                <a16:creationId xmlns:a16="http://schemas.microsoft.com/office/drawing/2014/main" id="{296E6846-24BA-7B42-D950-5E19BF70BEBD}"/>
              </a:ext>
            </a:extLst>
          </p:cNvPr>
          <p:cNvCxnSpPr>
            <a:endCxn id="161" idx="2"/>
          </p:cNvCxnSpPr>
          <p:nvPr/>
        </p:nvCxnSpPr>
        <p:spPr>
          <a:xfrm>
            <a:off x="10100279" y="4431537"/>
            <a:ext cx="415321" cy="237012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Curved Connector 162">
            <a:extLst>
              <a:ext uri="{FF2B5EF4-FFF2-40B4-BE49-F238E27FC236}">
                <a16:creationId xmlns:a16="http://schemas.microsoft.com/office/drawing/2014/main" id="{72119F82-A995-DF3B-A74C-D130D2FA575C}"/>
              </a:ext>
            </a:extLst>
          </p:cNvPr>
          <p:cNvCxnSpPr>
            <a:endCxn id="161" idx="3"/>
          </p:cNvCxnSpPr>
          <p:nvPr/>
        </p:nvCxnSpPr>
        <p:spPr>
          <a:xfrm flipV="1">
            <a:off x="10307939" y="4881307"/>
            <a:ext cx="295788" cy="191361"/>
          </a:xfrm>
          <a:prstGeom prst="curved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Curved Connector 163">
            <a:extLst>
              <a:ext uri="{FF2B5EF4-FFF2-40B4-BE49-F238E27FC236}">
                <a16:creationId xmlns:a16="http://schemas.microsoft.com/office/drawing/2014/main" id="{1EBA0F70-D54D-1A0D-7ECA-ED8EB223974A}"/>
              </a:ext>
            </a:extLst>
          </p:cNvPr>
          <p:cNvCxnSpPr>
            <a:endCxn id="161" idx="1"/>
          </p:cNvCxnSpPr>
          <p:nvPr/>
        </p:nvCxnSpPr>
        <p:spPr>
          <a:xfrm rot="16200000" flipH="1">
            <a:off x="10384626" y="4236689"/>
            <a:ext cx="350075" cy="88127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750CAC93-11D9-657D-0BC1-9D80C9DAE065}"/>
              </a:ext>
            </a:extLst>
          </p:cNvPr>
          <p:cNvSpPr/>
          <p:nvPr/>
        </p:nvSpPr>
        <p:spPr>
          <a:xfrm>
            <a:off x="10756214" y="5286696"/>
            <a:ext cx="601770" cy="6017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Curved Connector 165">
            <a:extLst>
              <a:ext uri="{FF2B5EF4-FFF2-40B4-BE49-F238E27FC236}">
                <a16:creationId xmlns:a16="http://schemas.microsoft.com/office/drawing/2014/main" id="{D224ED79-1A3B-18C8-A813-D960B63F168E}"/>
              </a:ext>
            </a:extLst>
          </p:cNvPr>
          <p:cNvCxnSpPr>
            <a:endCxn id="165" idx="2"/>
          </p:cNvCxnSpPr>
          <p:nvPr/>
        </p:nvCxnSpPr>
        <p:spPr>
          <a:xfrm>
            <a:off x="10340893" y="5350569"/>
            <a:ext cx="415321" cy="237012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58744004-F3EA-2C2F-33A6-C0A4E6EFEB40}"/>
              </a:ext>
            </a:extLst>
          </p:cNvPr>
          <p:cNvCxnSpPr>
            <a:endCxn id="165" idx="3"/>
          </p:cNvCxnSpPr>
          <p:nvPr/>
        </p:nvCxnSpPr>
        <p:spPr>
          <a:xfrm flipV="1">
            <a:off x="10548553" y="5800339"/>
            <a:ext cx="295788" cy="191361"/>
          </a:xfrm>
          <a:prstGeom prst="curved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urved Connector 167">
            <a:extLst>
              <a:ext uri="{FF2B5EF4-FFF2-40B4-BE49-F238E27FC236}">
                <a16:creationId xmlns:a16="http://schemas.microsoft.com/office/drawing/2014/main" id="{E43F8A9C-476B-F48C-CC45-E2296AC706E5}"/>
              </a:ext>
            </a:extLst>
          </p:cNvPr>
          <p:cNvCxnSpPr>
            <a:endCxn id="165" idx="1"/>
          </p:cNvCxnSpPr>
          <p:nvPr/>
        </p:nvCxnSpPr>
        <p:spPr>
          <a:xfrm rot="16200000" flipH="1">
            <a:off x="10625240" y="5155721"/>
            <a:ext cx="350075" cy="88127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07AD2CD9-02AD-7443-DA65-5B61206EDABB}"/>
              </a:ext>
            </a:extLst>
          </p:cNvPr>
          <p:cNvSpPr/>
          <p:nvPr/>
        </p:nvSpPr>
        <p:spPr>
          <a:xfrm>
            <a:off x="5510179" y="2573067"/>
            <a:ext cx="955181" cy="9551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Curved Connector 230">
            <a:extLst>
              <a:ext uri="{FF2B5EF4-FFF2-40B4-BE49-F238E27FC236}">
                <a16:creationId xmlns:a16="http://schemas.microsoft.com/office/drawing/2014/main" id="{EFB4D2BE-F180-D640-2688-07AE61338372}"/>
              </a:ext>
            </a:extLst>
          </p:cNvPr>
          <p:cNvCxnSpPr>
            <a:cxnSpLocks/>
          </p:cNvCxnSpPr>
          <p:nvPr/>
        </p:nvCxnSpPr>
        <p:spPr>
          <a:xfrm flipV="1">
            <a:off x="5662939" y="2835956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2" name="Curved Connector 231">
            <a:extLst>
              <a:ext uri="{FF2B5EF4-FFF2-40B4-BE49-F238E27FC236}">
                <a16:creationId xmlns:a16="http://schemas.microsoft.com/office/drawing/2014/main" id="{FACD71D9-75A9-634C-6CBA-AF5619EDEF39}"/>
              </a:ext>
            </a:extLst>
          </p:cNvPr>
          <p:cNvCxnSpPr>
            <a:cxnSpLocks/>
          </p:cNvCxnSpPr>
          <p:nvPr/>
        </p:nvCxnSpPr>
        <p:spPr>
          <a:xfrm flipV="1">
            <a:off x="5750490" y="2933609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3" name="Curved Connector 232">
            <a:extLst>
              <a:ext uri="{FF2B5EF4-FFF2-40B4-BE49-F238E27FC236}">
                <a16:creationId xmlns:a16="http://schemas.microsoft.com/office/drawing/2014/main" id="{E18FA085-9DB5-023D-BCB8-0E987A8AF73D}"/>
              </a:ext>
            </a:extLst>
          </p:cNvPr>
          <p:cNvCxnSpPr>
            <a:cxnSpLocks/>
          </p:cNvCxnSpPr>
          <p:nvPr/>
        </p:nvCxnSpPr>
        <p:spPr>
          <a:xfrm flipV="1">
            <a:off x="5711447" y="3167356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4" name="Curved Connector 233">
            <a:extLst>
              <a:ext uri="{FF2B5EF4-FFF2-40B4-BE49-F238E27FC236}">
                <a16:creationId xmlns:a16="http://schemas.microsoft.com/office/drawing/2014/main" id="{92C1CC33-8C1E-81F9-E782-76FD51A37EA5}"/>
              </a:ext>
            </a:extLst>
          </p:cNvPr>
          <p:cNvCxnSpPr>
            <a:cxnSpLocks/>
          </p:cNvCxnSpPr>
          <p:nvPr/>
        </p:nvCxnSpPr>
        <p:spPr>
          <a:xfrm flipV="1">
            <a:off x="5549854" y="3016402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5" name="Curved Connector 234">
            <a:extLst>
              <a:ext uri="{FF2B5EF4-FFF2-40B4-BE49-F238E27FC236}">
                <a16:creationId xmlns:a16="http://schemas.microsoft.com/office/drawing/2014/main" id="{047E868A-E6A5-124E-9A57-B0101AD700BE}"/>
              </a:ext>
            </a:extLst>
          </p:cNvPr>
          <p:cNvCxnSpPr>
            <a:cxnSpLocks/>
          </p:cNvCxnSpPr>
          <p:nvPr/>
        </p:nvCxnSpPr>
        <p:spPr>
          <a:xfrm flipV="1">
            <a:off x="5904596" y="2731744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6" name="Curved Connector 235">
            <a:extLst>
              <a:ext uri="{FF2B5EF4-FFF2-40B4-BE49-F238E27FC236}">
                <a16:creationId xmlns:a16="http://schemas.microsoft.com/office/drawing/2014/main" id="{EADB0E15-6E7D-5A5D-96EA-CE964AA2B3D4}"/>
              </a:ext>
            </a:extLst>
          </p:cNvPr>
          <p:cNvCxnSpPr>
            <a:cxnSpLocks/>
          </p:cNvCxnSpPr>
          <p:nvPr/>
        </p:nvCxnSpPr>
        <p:spPr>
          <a:xfrm flipV="1">
            <a:off x="5925593" y="2914406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7" name="Curved Connector 236">
            <a:extLst>
              <a:ext uri="{FF2B5EF4-FFF2-40B4-BE49-F238E27FC236}">
                <a16:creationId xmlns:a16="http://schemas.microsoft.com/office/drawing/2014/main" id="{7022D482-E2BB-4D50-57B9-F192E8D712C5}"/>
              </a:ext>
            </a:extLst>
          </p:cNvPr>
          <p:cNvCxnSpPr>
            <a:cxnSpLocks/>
          </p:cNvCxnSpPr>
          <p:nvPr/>
        </p:nvCxnSpPr>
        <p:spPr>
          <a:xfrm flipV="1">
            <a:off x="5947173" y="314570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8" name="Curved Connector 237">
            <a:extLst>
              <a:ext uri="{FF2B5EF4-FFF2-40B4-BE49-F238E27FC236}">
                <a16:creationId xmlns:a16="http://schemas.microsoft.com/office/drawing/2014/main" id="{4F82B458-6D2D-5743-6281-00A7FA20EF7D}"/>
              </a:ext>
            </a:extLst>
          </p:cNvPr>
          <p:cNvCxnSpPr>
            <a:cxnSpLocks/>
          </p:cNvCxnSpPr>
          <p:nvPr/>
        </p:nvCxnSpPr>
        <p:spPr>
          <a:xfrm flipV="1">
            <a:off x="5772070" y="263963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9" name="Curved Connector 238">
            <a:extLst>
              <a:ext uri="{FF2B5EF4-FFF2-40B4-BE49-F238E27FC236}">
                <a16:creationId xmlns:a16="http://schemas.microsoft.com/office/drawing/2014/main" id="{8B880CE1-E9AA-FC7F-0475-A7554302CA3D}"/>
              </a:ext>
            </a:extLst>
          </p:cNvPr>
          <p:cNvCxnSpPr>
            <a:cxnSpLocks/>
          </p:cNvCxnSpPr>
          <p:nvPr/>
        </p:nvCxnSpPr>
        <p:spPr>
          <a:xfrm flipV="1">
            <a:off x="6145558" y="2898918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0" name="Curved Connector 239">
            <a:extLst>
              <a:ext uri="{FF2B5EF4-FFF2-40B4-BE49-F238E27FC236}">
                <a16:creationId xmlns:a16="http://schemas.microsoft.com/office/drawing/2014/main" id="{8AF6F939-885A-65A0-F166-D946E77D7126}"/>
              </a:ext>
            </a:extLst>
          </p:cNvPr>
          <p:cNvCxnSpPr>
            <a:cxnSpLocks/>
          </p:cNvCxnSpPr>
          <p:nvPr/>
        </p:nvCxnSpPr>
        <p:spPr>
          <a:xfrm flipV="1">
            <a:off x="5987769" y="3292412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1" name="Curved Connector 240">
            <a:extLst>
              <a:ext uri="{FF2B5EF4-FFF2-40B4-BE49-F238E27FC236}">
                <a16:creationId xmlns:a16="http://schemas.microsoft.com/office/drawing/2014/main" id="{B3CED5EE-4072-1F18-1158-FAE4975E3AB0}"/>
              </a:ext>
            </a:extLst>
          </p:cNvPr>
          <p:cNvCxnSpPr>
            <a:cxnSpLocks/>
          </p:cNvCxnSpPr>
          <p:nvPr/>
        </p:nvCxnSpPr>
        <p:spPr>
          <a:xfrm flipV="1">
            <a:off x="6215472" y="308221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C0615C58-2860-A3CC-30D9-EC2DD46E42B8}"/>
              </a:ext>
            </a:extLst>
          </p:cNvPr>
          <p:cNvSpPr txBox="1"/>
          <p:nvPr/>
        </p:nvSpPr>
        <p:spPr>
          <a:xfrm>
            <a:off x="4833581" y="3799426"/>
            <a:ext cx="280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Barcode collision</a:t>
            </a: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1E8BEC47-0742-2E04-18FA-FC47A05E7635}"/>
              </a:ext>
            </a:extLst>
          </p:cNvPr>
          <p:cNvSpPr/>
          <p:nvPr/>
        </p:nvSpPr>
        <p:spPr>
          <a:xfrm>
            <a:off x="3613770" y="4122148"/>
            <a:ext cx="2386012" cy="2386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2D2EC-E2EB-2D40-68ED-3C748B42AB4E}"/>
              </a:ext>
            </a:extLst>
          </p:cNvPr>
          <p:cNvSpPr/>
          <p:nvPr/>
        </p:nvSpPr>
        <p:spPr>
          <a:xfrm>
            <a:off x="3675680" y="5001742"/>
            <a:ext cx="955181" cy="9551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5D1498C8-B803-4ED4-2B07-5D0A97C04592}"/>
              </a:ext>
            </a:extLst>
          </p:cNvPr>
          <p:cNvSpPr/>
          <p:nvPr/>
        </p:nvSpPr>
        <p:spPr>
          <a:xfrm>
            <a:off x="5222097" y="5001742"/>
            <a:ext cx="601770" cy="6017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7" name="Curved Connector 276">
            <a:extLst>
              <a:ext uri="{FF2B5EF4-FFF2-40B4-BE49-F238E27FC236}">
                <a16:creationId xmlns:a16="http://schemas.microsoft.com/office/drawing/2014/main" id="{D630D585-FDB0-2939-EB24-529918022AA7}"/>
              </a:ext>
            </a:extLst>
          </p:cNvPr>
          <p:cNvCxnSpPr>
            <a:endCxn id="276" idx="2"/>
          </p:cNvCxnSpPr>
          <p:nvPr/>
        </p:nvCxnSpPr>
        <p:spPr>
          <a:xfrm>
            <a:off x="4806776" y="5065615"/>
            <a:ext cx="415321" cy="237012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Curved Connector 277">
            <a:extLst>
              <a:ext uri="{FF2B5EF4-FFF2-40B4-BE49-F238E27FC236}">
                <a16:creationId xmlns:a16="http://schemas.microsoft.com/office/drawing/2014/main" id="{D2DEAFBB-9129-675B-65DF-64EBA5223BD1}"/>
              </a:ext>
            </a:extLst>
          </p:cNvPr>
          <p:cNvCxnSpPr>
            <a:endCxn id="276" idx="3"/>
          </p:cNvCxnSpPr>
          <p:nvPr/>
        </p:nvCxnSpPr>
        <p:spPr>
          <a:xfrm flipV="1">
            <a:off x="5014436" y="5515385"/>
            <a:ext cx="295788" cy="191361"/>
          </a:xfrm>
          <a:prstGeom prst="curved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Curved Connector 278">
            <a:extLst>
              <a:ext uri="{FF2B5EF4-FFF2-40B4-BE49-F238E27FC236}">
                <a16:creationId xmlns:a16="http://schemas.microsoft.com/office/drawing/2014/main" id="{0FB326AD-B6FD-4384-2FE3-A8B1CE3E31BE}"/>
              </a:ext>
            </a:extLst>
          </p:cNvPr>
          <p:cNvCxnSpPr>
            <a:endCxn id="276" idx="1"/>
          </p:cNvCxnSpPr>
          <p:nvPr/>
        </p:nvCxnSpPr>
        <p:spPr>
          <a:xfrm rot="16200000" flipH="1">
            <a:off x="5091123" y="4870767"/>
            <a:ext cx="350075" cy="88127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Curved Connector 279">
            <a:extLst>
              <a:ext uri="{FF2B5EF4-FFF2-40B4-BE49-F238E27FC236}">
                <a16:creationId xmlns:a16="http://schemas.microsoft.com/office/drawing/2014/main" id="{83763501-CDAB-CC44-DF8B-5B3E9643133C}"/>
              </a:ext>
            </a:extLst>
          </p:cNvPr>
          <p:cNvCxnSpPr>
            <a:cxnSpLocks/>
          </p:cNvCxnSpPr>
          <p:nvPr/>
        </p:nvCxnSpPr>
        <p:spPr>
          <a:xfrm flipV="1">
            <a:off x="3828440" y="526463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1" name="Curved Connector 280">
            <a:extLst>
              <a:ext uri="{FF2B5EF4-FFF2-40B4-BE49-F238E27FC236}">
                <a16:creationId xmlns:a16="http://schemas.microsoft.com/office/drawing/2014/main" id="{135D8399-A51B-0D8F-BE85-FACF9A39BD6A}"/>
              </a:ext>
            </a:extLst>
          </p:cNvPr>
          <p:cNvCxnSpPr>
            <a:cxnSpLocks/>
          </p:cNvCxnSpPr>
          <p:nvPr/>
        </p:nvCxnSpPr>
        <p:spPr>
          <a:xfrm flipV="1">
            <a:off x="4543309" y="6048322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2" name="Curved Connector 281">
            <a:extLst>
              <a:ext uri="{FF2B5EF4-FFF2-40B4-BE49-F238E27FC236}">
                <a16:creationId xmlns:a16="http://schemas.microsoft.com/office/drawing/2014/main" id="{7B26BF88-13FA-CD34-8868-2C10D547BBA2}"/>
              </a:ext>
            </a:extLst>
          </p:cNvPr>
          <p:cNvCxnSpPr>
            <a:cxnSpLocks/>
          </p:cNvCxnSpPr>
          <p:nvPr/>
        </p:nvCxnSpPr>
        <p:spPr>
          <a:xfrm flipV="1">
            <a:off x="3915991" y="5362284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3" name="Curved Connector 282">
            <a:extLst>
              <a:ext uri="{FF2B5EF4-FFF2-40B4-BE49-F238E27FC236}">
                <a16:creationId xmlns:a16="http://schemas.microsoft.com/office/drawing/2014/main" id="{D3C6228C-B35A-1162-36B1-DB2A98782157}"/>
              </a:ext>
            </a:extLst>
          </p:cNvPr>
          <p:cNvCxnSpPr>
            <a:cxnSpLocks/>
          </p:cNvCxnSpPr>
          <p:nvPr/>
        </p:nvCxnSpPr>
        <p:spPr>
          <a:xfrm flipV="1">
            <a:off x="3876948" y="559603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4" name="Curved Connector 283">
            <a:extLst>
              <a:ext uri="{FF2B5EF4-FFF2-40B4-BE49-F238E27FC236}">
                <a16:creationId xmlns:a16="http://schemas.microsoft.com/office/drawing/2014/main" id="{7573F4B6-6E5D-7A1D-0CA1-E18CA0563729}"/>
              </a:ext>
            </a:extLst>
          </p:cNvPr>
          <p:cNvCxnSpPr>
            <a:cxnSpLocks/>
          </p:cNvCxnSpPr>
          <p:nvPr/>
        </p:nvCxnSpPr>
        <p:spPr>
          <a:xfrm flipV="1">
            <a:off x="3715355" y="5445077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Curved Connector 284">
            <a:extLst>
              <a:ext uri="{FF2B5EF4-FFF2-40B4-BE49-F238E27FC236}">
                <a16:creationId xmlns:a16="http://schemas.microsoft.com/office/drawing/2014/main" id="{F9D40D05-F1FF-2924-3CB3-A055A41BD7C6}"/>
              </a:ext>
            </a:extLst>
          </p:cNvPr>
          <p:cNvCxnSpPr>
            <a:cxnSpLocks/>
          </p:cNvCxnSpPr>
          <p:nvPr/>
        </p:nvCxnSpPr>
        <p:spPr>
          <a:xfrm flipV="1">
            <a:off x="4070097" y="5160419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6" name="Curved Connector 285">
            <a:extLst>
              <a:ext uri="{FF2B5EF4-FFF2-40B4-BE49-F238E27FC236}">
                <a16:creationId xmlns:a16="http://schemas.microsoft.com/office/drawing/2014/main" id="{69351413-26B8-256A-0E35-E9A4FAB0E1CB}"/>
              </a:ext>
            </a:extLst>
          </p:cNvPr>
          <p:cNvCxnSpPr>
            <a:cxnSpLocks/>
          </p:cNvCxnSpPr>
          <p:nvPr/>
        </p:nvCxnSpPr>
        <p:spPr>
          <a:xfrm flipV="1">
            <a:off x="4091094" y="534308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7" name="Curved Connector 286">
            <a:extLst>
              <a:ext uri="{FF2B5EF4-FFF2-40B4-BE49-F238E27FC236}">
                <a16:creationId xmlns:a16="http://schemas.microsoft.com/office/drawing/2014/main" id="{35FAD920-8ECA-F1EE-A43C-9A5ECB685755}"/>
              </a:ext>
            </a:extLst>
          </p:cNvPr>
          <p:cNvCxnSpPr>
            <a:cxnSpLocks/>
          </p:cNvCxnSpPr>
          <p:nvPr/>
        </p:nvCxnSpPr>
        <p:spPr>
          <a:xfrm flipV="1">
            <a:off x="4112674" y="5574376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8" name="Curved Connector 287">
            <a:extLst>
              <a:ext uri="{FF2B5EF4-FFF2-40B4-BE49-F238E27FC236}">
                <a16:creationId xmlns:a16="http://schemas.microsoft.com/office/drawing/2014/main" id="{A02874A8-22AD-7C64-7B7D-7F1D42D9A205}"/>
              </a:ext>
            </a:extLst>
          </p:cNvPr>
          <p:cNvCxnSpPr>
            <a:cxnSpLocks/>
          </p:cNvCxnSpPr>
          <p:nvPr/>
        </p:nvCxnSpPr>
        <p:spPr>
          <a:xfrm flipV="1">
            <a:off x="3937571" y="506831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Curved Connector 288">
            <a:extLst>
              <a:ext uri="{FF2B5EF4-FFF2-40B4-BE49-F238E27FC236}">
                <a16:creationId xmlns:a16="http://schemas.microsoft.com/office/drawing/2014/main" id="{23F2D86F-CB3D-085B-90C5-8DAC9015F917}"/>
              </a:ext>
            </a:extLst>
          </p:cNvPr>
          <p:cNvCxnSpPr>
            <a:cxnSpLocks/>
          </p:cNvCxnSpPr>
          <p:nvPr/>
        </p:nvCxnSpPr>
        <p:spPr>
          <a:xfrm flipV="1">
            <a:off x="4311059" y="5327593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0" name="Curved Connector 289">
            <a:extLst>
              <a:ext uri="{FF2B5EF4-FFF2-40B4-BE49-F238E27FC236}">
                <a16:creationId xmlns:a16="http://schemas.microsoft.com/office/drawing/2014/main" id="{B8C236F9-1ED2-C4B6-B902-E9678463B02E}"/>
              </a:ext>
            </a:extLst>
          </p:cNvPr>
          <p:cNvCxnSpPr>
            <a:cxnSpLocks/>
          </p:cNvCxnSpPr>
          <p:nvPr/>
        </p:nvCxnSpPr>
        <p:spPr>
          <a:xfrm flipV="1">
            <a:off x="4153270" y="5721087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1" name="Curved Connector 290">
            <a:extLst>
              <a:ext uri="{FF2B5EF4-FFF2-40B4-BE49-F238E27FC236}">
                <a16:creationId xmlns:a16="http://schemas.microsoft.com/office/drawing/2014/main" id="{7A48F0F2-D63D-F109-D382-CBED305033DB}"/>
              </a:ext>
            </a:extLst>
          </p:cNvPr>
          <p:cNvCxnSpPr>
            <a:cxnSpLocks/>
          </p:cNvCxnSpPr>
          <p:nvPr/>
        </p:nvCxnSpPr>
        <p:spPr>
          <a:xfrm flipV="1">
            <a:off x="4380973" y="5510886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3" name="Curved Connector 292">
            <a:extLst>
              <a:ext uri="{FF2B5EF4-FFF2-40B4-BE49-F238E27FC236}">
                <a16:creationId xmlns:a16="http://schemas.microsoft.com/office/drawing/2014/main" id="{3793019E-B7C1-35F2-A119-EB6F815CF954}"/>
              </a:ext>
            </a:extLst>
          </p:cNvPr>
          <p:cNvCxnSpPr>
            <a:cxnSpLocks/>
          </p:cNvCxnSpPr>
          <p:nvPr/>
        </p:nvCxnSpPr>
        <p:spPr>
          <a:xfrm flipV="1">
            <a:off x="4695709" y="6200722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4" name="Curved Connector 293">
            <a:extLst>
              <a:ext uri="{FF2B5EF4-FFF2-40B4-BE49-F238E27FC236}">
                <a16:creationId xmlns:a16="http://schemas.microsoft.com/office/drawing/2014/main" id="{048C52DD-C33A-C0D5-CFD9-C7A217FD8448}"/>
              </a:ext>
            </a:extLst>
          </p:cNvPr>
          <p:cNvCxnSpPr>
            <a:cxnSpLocks/>
          </p:cNvCxnSpPr>
          <p:nvPr/>
        </p:nvCxnSpPr>
        <p:spPr>
          <a:xfrm flipV="1">
            <a:off x="4848109" y="6353122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5" name="Curved Connector 294">
            <a:extLst>
              <a:ext uri="{FF2B5EF4-FFF2-40B4-BE49-F238E27FC236}">
                <a16:creationId xmlns:a16="http://schemas.microsoft.com/office/drawing/2014/main" id="{F0B4303B-A3F6-4E1E-C8F1-A4AEEC2D1430}"/>
              </a:ext>
            </a:extLst>
          </p:cNvPr>
          <p:cNvCxnSpPr>
            <a:cxnSpLocks/>
          </p:cNvCxnSpPr>
          <p:nvPr/>
        </p:nvCxnSpPr>
        <p:spPr>
          <a:xfrm flipV="1">
            <a:off x="4608157" y="4171232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6" name="Curved Connector 295">
            <a:extLst>
              <a:ext uri="{FF2B5EF4-FFF2-40B4-BE49-F238E27FC236}">
                <a16:creationId xmlns:a16="http://schemas.microsoft.com/office/drawing/2014/main" id="{0163C5BE-1F29-BDFA-DB78-6EADEE7F5C8D}"/>
              </a:ext>
            </a:extLst>
          </p:cNvPr>
          <p:cNvCxnSpPr>
            <a:cxnSpLocks/>
          </p:cNvCxnSpPr>
          <p:nvPr/>
        </p:nvCxnSpPr>
        <p:spPr>
          <a:xfrm flipV="1">
            <a:off x="4973761" y="6014525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7" name="Curved Connector 296">
            <a:extLst>
              <a:ext uri="{FF2B5EF4-FFF2-40B4-BE49-F238E27FC236}">
                <a16:creationId xmlns:a16="http://schemas.microsoft.com/office/drawing/2014/main" id="{99600898-3570-C94D-80D2-CC551CA63DF2}"/>
              </a:ext>
            </a:extLst>
          </p:cNvPr>
          <p:cNvCxnSpPr>
            <a:cxnSpLocks/>
          </p:cNvCxnSpPr>
          <p:nvPr/>
        </p:nvCxnSpPr>
        <p:spPr>
          <a:xfrm flipV="1">
            <a:off x="4830742" y="4626217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8" name="Oval 297">
            <a:extLst>
              <a:ext uri="{FF2B5EF4-FFF2-40B4-BE49-F238E27FC236}">
                <a16:creationId xmlns:a16="http://schemas.microsoft.com/office/drawing/2014/main" id="{30D08E93-8050-6492-5544-AD95BAE472E0}"/>
              </a:ext>
            </a:extLst>
          </p:cNvPr>
          <p:cNvSpPr/>
          <p:nvPr/>
        </p:nvSpPr>
        <p:spPr>
          <a:xfrm>
            <a:off x="6078939" y="4041822"/>
            <a:ext cx="2386012" cy="2386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AC6C4729-A702-20D8-A1DF-D2FD16D1696A}"/>
              </a:ext>
            </a:extLst>
          </p:cNvPr>
          <p:cNvSpPr/>
          <p:nvPr/>
        </p:nvSpPr>
        <p:spPr>
          <a:xfrm>
            <a:off x="6140849" y="4921416"/>
            <a:ext cx="955181" cy="9551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77759BC4-20BB-6209-E020-91EA55C2953D}"/>
              </a:ext>
            </a:extLst>
          </p:cNvPr>
          <p:cNvSpPr/>
          <p:nvPr/>
        </p:nvSpPr>
        <p:spPr>
          <a:xfrm>
            <a:off x="7687266" y="4921416"/>
            <a:ext cx="601770" cy="6017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1" name="Curved Connector 300">
            <a:extLst>
              <a:ext uri="{FF2B5EF4-FFF2-40B4-BE49-F238E27FC236}">
                <a16:creationId xmlns:a16="http://schemas.microsoft.com/office/drawing/2014/main" id="{3207E6CC-15C4-EC3F-A2B5-6EF180A880C7}"/>
              </a:ext>
            </a:extLst>
          </p:cNvPr>
          <p:cNvCxnSpPr>
            <a:endCxn id="300" idx="2"/>
          </p:cNvCxnSpPr>
          <p:nvPr/>
        </p:nvCxnSpPr>
        <p:spPr>
          <a:xfrm>
            <a:off x="7271945" y="4985289"/>
            <a:ext cx="415321" cy="237012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Curved Connector 301">
            <a:extLst>
              <a:ext uri="{FF2B5EF4-FFF2-40B4-BE49-F238E27FC236}">
                <a16:creationId xmlns:a16="http://schemas.microsoft.com/office/drawing/2014/main" id="{FA123689-82C0-8D65-E149-BB98BF6FA9BB}"/>
              </a:ext>
            </a:extLst>
          </p:cNvPr>
          <p:cNvCxnSpPr>
            <a:endCxn id="300" idx="3"/>
          </p:cNvCxnSpPr>
          <p:nvPr/>
        </p:nvCxnSpPr>
        <p:spPr>
          <a:xfrm flipV="1">
            <a:off x="7479605" y="5435059"/>
            <a:ext cx="295788" cy="191361"/>
          </a:xfrm>
          <a:prstGeom prst="curved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Curved Connector 302">
            <a:extLst>
              <a:ext uri="{FF2B5EF4-FFF2-40B4-BE49-F238E27FC236}">
                <a16:creationId xmlns:a16="http://schemas.microsoft.com/office/drawing/2014/main" id="{663C9C48-FADE-F79E-C5BE-7A28A9FF8948}"/>
              </a:ext>
            </a:extLst>
          </p:cNvPr>
          <p:cNvCxnSpPr>
            <a:endCxn id="300" idx="1"/>
          </p:cNvCxnSpPr>
          <p:nvPr/>
        </p:nvCxnSpPr>
        <p:spPr>
          <a:xfrm rot="16200000" flipH="1">
            <a:off x="7556292" y="4790441"/>
            <a:ext cx="350075" cy="88127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Curved Connector 303">
            <a:extLst>
              <a:ext uri="{FF2B5EF4-FFF2-40B4-BE49-F238E27FC236}">
                <a16:creationId xmlns:a16="http://schemas.microsoft.com/office/drawing/2014/main" id="{AEAD8FFE-7D6D-1D85-B8A1-D3AB432927A1}"/>
              </a:ext>
            </a:extLst>
          </p:cNvPr>
          <p:cNvCxnSpPr>
            <a:cxnSpLocks/>
          </p:cNvCxnSpPr>
          <p:nvPr/>
        </p:nvCxnSpPr>
        <p:spPr>
          <a:xfrm flipV="1">
            <a:off x="6293609" y="518430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5" name="Curved Connector 304">
            <a:extLst>
              <a:ext uri="{FF2B5EF4-FFF2-40B4-BE49-F238E27FC236}">
                <a16:creationId xmlns:a16="http://schemas.microsoft.com/office/drawing/2014/main" id="{ADC0D1F1-A09A-1A21-3CA4-E98FB06621E5}"/>
              </a:ext>
            </a:extLst>
          </p:cNvPr>
          <p:cNvCxnSpPr>
            <a:cxnSpLocks/>
          </p:cNvCxnSpPr>
          <p:nvPr/>
        </p:nvCxnSpPr>
        <p:spPr>
          <a:xfrm flipV="1">
            <a:off x="7008478" y="596799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6" name="Curved Connector 305">
            <a:extLst>
              <a:ext uri="{FF2B5EF4-FFF2-40B4-BE49-F238E27FC236}">
                <a16:creationId xmlns:a16="http://schemas.microsoft.com/office/drawing/2014/main" id="{8D3E6156-05BB-89C9-B6BA-10B16A168003}"/>
              </a:ext>
            </a:extLst>
          </p:cNvPr>
          <p:cNvCxnSpPr>
            <a:cxnSpLocks/>
          </p:cNvCxnSpPr>
          <p:nvPr/>
        </p:nvCxnSpPr>
        <p:spPr>
          <a:xfrm flipV="1">
            <a:off x="6381160" y="5281958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7" name="Curved Connector 306">
            <a:extLst>
              <a:ext uri="{FF2B5EF4-FFF2-40B4-BE49-F238E27FC236}">
                <a16:creationId xmlns:a16="http://schemas.microsoft.com/office/drawing/2014/main" id="{2CB67B77-E5E8-6F89-D551-C73A1299421A}"/>
              </a:ext>
            </a:extLst>
          </p:cNvPr>
          <p:cNvCxnSpPr>
            <a:cxnSpLocks/>
          </p:cNvCxnSpPr>
          <p:nvPr/>
        </p:nvCxnSpPr>
        <p:spPr>
          <a:xfrm flipV="1">
            <a:off x="6342117" y="551570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8" name="Curved Connector 307">
            <a:extLst>
              <a:ext uri="{FF2B5EF4-FFF2-40B4-BE49-F238E27FC236}">
                <a16:creationId xmlns:a16="http://schemas.microsoft.com/office/drawing/2014/main" id="{8653843D-4ACD-1F4E-348F-BDAC21D80688}"/>
              </a:ext>
            </a:extLst>
          </p:cNvPr>
          <p:cNvCxnSpPr>
            <a:cxnSpLocks/>
          </p:cNvCxnSpPr>
          <p:nvPr/>
        </p:nvCxnSpPr>
        <p:spPr>
          <a:xfrm flipV="1">
            <a:off x="6180524" y="536475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9" name="Curved Connector 308">
            <a:extLst>
              <a:ext uri="{FF2B5EF4-FFF2-40B4-BE49-F238E27FC236}">
                <a16:creationId xmlns:a16="http://schemas.microsoft.com/office/drawing/2014/main" id="{C304E6AD-A21C-1CAA-2189-FD3003349217}"/>
              </a:ext>
            </a:extLst>
          </p:cNvPr>
          <p:cNvCxnSpPr>
            <a:cxnSpLocks/>
          </p:cNvCxnSpPr>
          <p:nvPr/>
        </p:nvCxnSpPr>
        <p:spPr>
          <a:xfrm flipV="1">
            <a:off x="6535266" y="5080093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0" name="Curved Connector 309">
            <a:extLst>
              <a:ext uri="{FF2B5EF4-FFF2-40B4-BE49-F238E27FC236}">
                <a16:creationId xmlns:a16="http://schemas.microsoft.com/office/drawing/2014/main" id="{9376E7C9-648C-CE96-C3F4-631898996CC8}"/>
              </a:ext>
            </a:extLst>
          </p:cNvPr>
          <p:cNvCxnSpPr>
            <a:cxnSpLocks/>
          </p:cNvCxnSpPr>
          <p:nvPr/>
        </p:nvCxnSpPr>
        <p:spPr>
          <a:xfrm flipV="1">
            <a:off x="6556263" y="526275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1" name="Curved Connector 310">
            <a:extLst>
              <a:ext uri="{FF2B5EF4-FFF2-40B4-BE49-F238E27FC236}">
                <a16:creationId xmlns:a16="http://schemas.microsoft.com/office/drawing/2014/main" id="{10C6AF75-3279-9762-F87D-93481BC2E4C3}"/>
              </a:ext>
            </a:extLst>
          </p:cNvPr>
          <p:cNvCxnSpPr>
            <a:cxnSpLocks/>
          </p:cNvCxnSpPr>
          <p:nvPr/>
        </p:nvCxnSpPr>
        <p:spPr>
          <a:xfrm flipV="1">
            <a:off x="6577843" y="549405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2" name="Curved Connector 311">
            <a:extLst>
              <a:ext uri="{FF2B5EF4-FFF2-40B4-BE49-F238E27FC236}">
                <a16:creationId xmlns:a16="http://schemas.microsoft.com/office/drawing/2014/main" id="{25D9360E-5089-2884-C6A5-51064CBA1F94}"/>
              </a:ext>
            </a:extLst>
          </p:cNvPr>
          <p:cNvCxnSpPr>
            <a:cxnSpLocks/>
          </p:cNvCxnSpPr>
          <p:nvPr/>
        </p:nvCxnSpPr>
        <p:spPr>
          <a:xfrm flipV="1">
            <a:off x="6402740" y="4987984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3" name="Curved Connector 312">
            <a:extLst>
              <a:ext uri="{FF2B5EF4-FFF2-40B4-BE49-F238E27FC236}">
                <a16:creationId xmlns:a16="http://schemas.microsoft.com/office/drawing/2014/main" id="{45FBDEB0-A4CA-2624-DF9A-47712CF16BD2}"/>
              </a:ext>
            </a:extLst>
          </p:cNvPr>
          <p:cNvCxnSpPr>
            <a:cxnSpLocks/>
          </p:cNvCxnSpPr>
          <p:nvPr/>
        </p:nvCxnSpPr>
        <p:spPr>
          <a:xfrm flipV="1">
            <a:off x="6776228" y="5247267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4" name="Curved Connector 313">
            <a:extLst>
              <a:ext uri="{FF2B5EF4-FFF2-40B4-BE49-F238E27FC236}">
                <a16:creationId xmlns:a16="http://schemas.microsoft.com/office/drawing/2014/main" id="{CE522D34-1FE3-8D30-B192-0AB06AE5C5A0}"/>
              </a:ext>
            </a:extLst>
          </p:cNvPr>
          <p:cNvCxnSpPr>
            <a:cxnSpLocks/>
          </p:cNvCxnSpPr>
          <p:nvPr/>
        </p:nvCxnSpPr>
        <p:spPr>
          <a:xfrm flipV="1">
            <a:off x="6618439" y="564076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5" name="Curved Connector 314">
            <a:extLst>
              <a:ext uri="{FF2B5EF4-FFF2-40B4-BE49-F238E27FC236}">
                <a16:creationId xmlns:a16="http://schemas.microsoft.com/office/drawing/2014/main" id="{AC8271F9-B8DE-BA57-B982-AFEFEA6C86B1}"/>
              </a:ext>
            </a:extLst>
          </p:cNvPr>
          <p:cNvCxnSpPr>
            <a:cxnSpLocks/>
          </p:cNvCxnSpPr>
          <p:nvPr/>
        </p:nvCxnSpPr>
        <p:spPr>
          <a:xfrm flipV="1">
            <a:off x="6846142" y="543056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6" name="Curved Connector 315">
            <a:extLst>
              <a:ext uri="{FF2B5EF4-FFF2-40B4-BE49-F238E27FC236}">
                <a16:creationId xmlns:a16="http://schemas.microsoft.com/office/drawing/2014/main" id="{FC47CE2E-2F72-F7E8-219D-C675E50E1F4D}"/>
              </a:ext>
            </a:extLst>
          </p:cNvPr>
          <p:cNvCxnSpPr>
            <a:cxnSpLocks/>
          </p:cNvCxnSpPr>
          <p:nvPr/>
        </p:nvCxnSpPr>
        <p:spPr>
          <a:xfrm flipV="1">
            <a:off x="7160878" y="612039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7" name="Curved Connector 316">
            <a:extLst>
              <a:ext uri="{FF2B5EF4-FFF2-40B4-BE49-F238E27FC236}">
                <a16:creationId xmlns:a16="http://schemas.microsoft.com/office/drawing/2014/main" id="{3C347792-D452-2713-A8C8-3A2E68721335}"/>
              </a:ext>
            </a:extLst>
          </p:cNvPr>
          <p:cNvCxnSpPr>
            <a:cxnSpLocks/>
          </p:cNvCxnSpPr>
          <p:nvPr/>
        </p:nvCxnSpPr>
        <p:spPr>
          <a:xfrm flipV="1">
            <a:off x="7313278" y="627279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8" name="Curved Connector 317">
            <a:extLst>
              <a:ext uri="{FF2B5EF4-FFF2-40B4-BE49-F238E27FC236}">
                <a16:creationId xmlns:a16="http://schemas.microsoft.com/office/drawing/2014/main" id="{2475A49E-0638-D35D-DED2-79B511966EC1}"/>
              </a:ext>
            </a:extLst>
          </p:cNvPr>
          <p:cNvCxnSpPr>
            <a:cxnSpLocks/>
          </p:cNvCxnSpPr>
          <p:nvPr/>
        </p:nvCxnSpPr>
        <p:spPr>
          <a:xfrm flipV="1">
            <a:off x="7073326" y="409090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9" name="Curved Connector 318">
            <a:extLst>
              <a:ext uri="{FF2B5EF4-FFF2-40B4-BE49-F238E27FC236}">
                <a16:creationId xmlns:a16="http://schemas.microsoft.com/office/drawing/2014/main" id="{F6287935-6A31-EB44-F577-3FC80C6AAE00}"/>
              </a:ext>
            </a:extLst>
          </p:cNvPr>
          <p:cNvCxnSpPr>
            <a:cxnSpLocks/>
          </p:cNvCxnSpPr>
          <p:nvPr/>
        </p:nvCxnSpPr>
        <p:spPr>
          <a:xfrm flipV="1">
            <a:off x="7438930" y="5934199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0" name="Curved Connector 319">
            <a:extLst>
              <a:ext uri="{FF2B5EF4-FFF2-40B4-BE49-F238E27FC236}">
                <a16:creationId xmlns:a16="http://schemas.microsoft.com/office/drawing/2014/main" id="{8C4B43F0-0858-4B3F-B970-35B4F482D038}"/>
              </a:ext>
            </a:extLst>
          </p:cNvPr>
          <p:cNvCxnSpPr>
            <a:cxnSpLocks/>
          </p:cNvCxnSpPr>
          <p:nvPr/>
        </p:nvCxnSpPr>
        <p:spPr>
          <a:xfrm flipV="1">
            <a:off x="7295911" y="4545891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1" name="Rectangle 320">
            <a:extLst>
              <a:ext uri="{FF2B5EF4-FFF2-40B4-BE49-F238E27FC236}">
                <a16:creationId xmlns:a16="http://schemas.microsoft.com/office/drawing/2014/main" id="{D31173CF-82E2-6366-FFD4-C37C27BF0274}"/>
              </a:ext>
            </a:extLst>
          </p:cNvPr>
          <p:cNvSpPr/>
          <p:nvPr/>
        </p:nvSpPr>
        <p:spPr>
          <a:xfrm>
            <a:off x="2956560" y="771364"/>
            <a:ext cx="194274" cy="60866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17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439B2AA-CF4B-77EB-7EF7-D4D413DD2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5018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Main problems: Doublets and Ambient RNA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E422C9-8556-F962-E308-8A7AC54DB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797" y="726977"/>
            <a:ext cx="8271529" cy="2215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Doublets: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“Multihormonal cells”? or “a new cell type”? –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No, just technical artefact</a:t>
            </a:r>
          </a:p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Initial doublet filtering using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generalistic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algorithms (e.g.,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scrublet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also trained a gradient boosting algorithm on simulated doublets vs real cells, and we can now tell these apart with near 100% accuracy. This will be applied on future datasets.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EE59E-C2AB-CBAD-1163-9D9CDF6A0E4A}"/>
              </a:ext>
            </a:extLst>
          </p:cNvPr>
          <p:cNvSpPr txBox="1"/>
          <p:nvPr/>
        </p:nvSpPr>
        <p:spPr>
          <a:xfrm>
            <a:off x="31742" y="4880943"/>
            <a:ext cx="87656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Ambient RNA:</a:t>
            </a:r>
          </a:p>
          <a:p>
            <a:pPr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Top contaminating transcripts are almost entirely hormones!</a:t>
            </a:r>
          </a:p>
          <a:p>
            <a:pPr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Again, “Multihormonal cells”? “Low-level hormone expression”? –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No, just technical artefact</a:t>
            </a:r>
          </a:p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used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a variational autoencoder that jointly models RNA abundance in real-cells and cell-free droplets (these should be 100% ambient RNA).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E161D8-D560-4562-A6DB-8DBAF4AEE490}"/>
              </a:ext>
            </a:extLst>
          </p:cNvPr>
          <p:cNvSpPr/>
          <p:nvPr/>
        </p:nvSpPr>
        <p:spPr>
          <a:xfrm>
            <a:off x="9726973" y="3900669"/>
            <a:ext cx="2386012" cy="2386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55B746-8263-1E54-FB63-884A0D812F9F}"/>
              </a:ext>
            </a:extLst>
          </p:cNvPr>
          <p:cNvSpPr txBox="1"/>
          <p:nvPr/>
        </p:nvSpPr>
        <p:spPr>
          <a:xfrm>
            <a:off x="9602758" y="6342866"/>
            <a:ext cx="195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 RNA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9334D5-5488-73FD-17AA-3E1CAA3F6F21}"/>
              </a:ext>
            </a:extLst>
          </p:cNvPr>
          <p:cNvSpPr/>
          <p:nvPr/>
        </p:nvSpPr>
        <p:spPr>
          <a:xfrm>
            <a:off x="9788883" y="4780263"/>
            <a:ext cx="955181" cy="9551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BD3986-67AB-31AA-5E84-0C01CBC177FB}"/>
              </a:ext>
            </a:extLst>
          </p:cNvPr>
          <p:cNvSpPr/>
          <p:nvPr/>
        </p:nvSpPr>
        <p:spPr>
          <a:xfrm>
            <a:off x="11335300" y="4780263"/>
            <a:ext cx="601770" cy="6017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8FAE5E7D-9BB3-441E-5E7F-7FAA0E19EBDE}"/>
              </a:ext>
            </a:extLst>
          </p:cNvPr>
          <p:cNvCxnSpPr>
            <a:endCxn id="15" idx="2"/>
          </p:cNvCxnSpPr>
          <p:nvPr/>
        </p:nvCxnSpPr>
        <p:spPr>
          <a:xfrm>
            <a:off x="10919979" y="4844136"/>
            <a:ext cx="415321" cy="237012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8F129A89-9B2B-2848-871B-FCF5D8D469C5}"/>
              </a:ext>
            </a:extLst>
          </p:cNvPr>
          <p:cNvCxnSpPr>
            <a:endCxn id="15" idx="3"/>
          </p:cNvCxnSpPr>
          <p:nvPr/>
        </p:nvCxnSpPr>
        <p:spPr>
          <a:xfrm flipV="1">
            <a:off x="11127639" y="5293906"/>
            <a:ext cx="295788" cy="191361"/>
          </a:xfrm>
          <a:prstGeom prst="curved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9963B726-3329-C42E-367E-AD163066CA2B}"/>
              </a:ext>
            </a:extLst>
          </p:cNvPr>
          <p:cNvCxnSpPr>
            <a:endCxn id="15" idx="1"/>
          </p:cNvCxnSpPr>
          <p:nvPr/>
        </p:nvCxnSpPr>
        <p:spPr>
          <a:xfrm rot="16200000" flipH="1">
            <a:off x="11204326" y="4649288"/>
            <a:ext cx="350075" cy="88127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1AA5D33F-349A-2E1F-1EC3-B35D2ECBCF5C}"/>
              </a:ext>
            </a:extLst>
          </p:cNvPr>
          <p:cNvCxnSpPr>
            <a:cxnSpLocks/>
          </p:cNvCxnSpPr>
          <p:nvPr/>
        </p:nvCxnSpPr>
        <p:spPr>
          <a:xfrm flipV="1">
            <a:off x="9941643" y="5043152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1564EC51-0FEF-162D-EB03-B78D758D5CAD}"/>
              </a:ext>
            </a:extLst>
          </p:cNvPr>
          <p:cNvCxnSpPr>
            <a:cxnSpLocks/>
          </p:cNvCxnSpPr>
          <p:nvPr/>
        </p:nvCxnSpPr>
        <p:spPr>
          <a:xfrm flipV="1">
            <a:off x="10656512" y="5826843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4821AE4F-A330-2678-C099-C4B2B5E90B68}"/>
              </a:ext>
            </a:extLst>
          </p:cNvPr>
          <p:cNvCxnSpPr>
            <a:cxnSpLocks/>
          </p:cNvCxnSpPr>
          <p:nvPr/>
        </p:nvCxnSpPr>
        <p:spPr>
          <a:xfrm flipV="1">
            <a:off x="10029194" y="514080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CD0A850-2DFA-D13B-433E-6CD58FA468F9}"/>
              </a:ext>
            </a:extLst>
          </p:cNvPr>
          <p:cNvCxnSpPr>
            <a:cxnSpLocks/>
          </p:cNvCxnSpPr>
          <p:nvPr/>
        </p:nvCxnSpPr>
        <p:spPr>
          <a:xfrm flipV="1">
            <a:off x="9990151" y="5374552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F8E26F37-6297-E95D-8E66-275A4126EEB7}"/>
              </a:ext>
            </a:extLst>
          </p:cNvPr>
          <p:cNvCxnSpPr>
            <a:cxnSpLocks/>
          </p:cNvCxnSpPr>
          <p:nvPr/>
        </p:nvCxnSpPr>
        <p:spPr>
          <a:xfrm flipV="1">
            <a:off x="9828558" y="5223598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4AAB839B-8E4E-8D07-F2EA-1D8AEAC5FA72}"/>
              </a:ext>
            </a:extLst>
          </p:cNvPr>
          <p:cNvCxnSpPr>
            <a:cxnSpLocks/>
          </p:cNvCxnSpPr>
          <p:nvPr/>
        </p:nvCxnSpPr>
        <p:spPr>
          <a:xfrm flipV="1">
            <a:off x="10183300" y="493894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C651423E-BC42-7E48-99BE-448742DD13ED}"/>
              </a:ext>
            </a:extLst>
          </p:cNvPr>
          <p:cNvCxnSpPr>
            <a:cxnSpLocks/>
          </p:cNvCxnSpPr>
          <p:nvPr/>
        </p:nvCxnSpPr>
        <p:spPr>
          <a:xfrm flipV="1">
            <a:off x="10204297" y="5121602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16A1D7D-7134-BE43-933B-45212B1A173A}"/>
              </a:ext>
            </a:extLst>
          </p:cNvPr>
          <p:cNvCxnSpPr>
            <a:cxnSpLocks/>
          </p:cNvCxnSpPr>
          <p:nvPr/>
        </p:nvCxnSpPr>
        <p:spPr>
          <a:xfrm flipV="1">
            <a:off x="10225877" y="5352897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E14B8354-33BE-670C-986E-464EEE5FE7A1}"/>
              </a:ext>
            </a:extLst>
          </p:cNvPr>
          <p:cNvCxnSpPr>
            <a:cxnSpLocks/>
          </p:cNvCxnSpPr>
          <p:nvPr/>
        </p:nvCxnSpPr>
        <p:spPr>
          <a:xfrm flipV="1">
            <a:off x="10050774" y="484683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3F997FA8-70F1-BB61-1D68-1AEF36B00D2A}"/>
              </a:ext>
            </a:extLst>
          </p:cNvPr>
          <p:cNvCxnSpPr>
            <a:cxnSpLocks/>
          </p:cNvCxnSpPr>
          <p:nvPr/>
        </p:nvCxnSpPr>
        <p:spPr>
          <a:xfrm flipV="1">
            <a:off x="10424262" y="5106114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6A2BCD9D-4E0E-8010-B87E-48C4C265086F}"/>
              </a:ext>
            </a:extLst>
          </p:cNvPr>
          <p:cNvCxnSpPr>
            <a:cxnSpLocks/>
          </p:cNvCxnSpPr>
          <p:nvPr/>
        </p:nvCxnSpPr>
        <p:spPr>
          <a:xfrm flipV="1">
            <a:off x="10266473" y="5499608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B0BB01B-8806-DF1E-138F-B01738EABFDB}"/>
              </a:ext>
            </a:extLst>
          </p:cNvPr>
          <p:cNvCxnSpPr>
            <a:cxnSpLocks/>
          </p:cNvCxnSpPr>
          <p:nvPr/>
        </p:nvCxnSpPr>
        <p:spPr>
          <a:xfrm flipV="1">
            <a:off x="10494176" y="5289407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0326AE-109A-60BD-D7C9-7248C837523D}"/>
              </a:ext>
            </a:extLst>
          </p:cNvPr>
          <p:cNvSpPr txBox="1"/>
          <p:nvPr/>
        </p:nvSpPr>
        <p:spPr>
          <a:xfrm>
            <a:off x="9359411" y="5805690"/>
            <a:ext cx="735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RNA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D45002D-F48F-7173-F7F8-1D9DE2D31743}"/>
              </a:ext>
            </a:extLst>
          </p:cNvPr>
          <p:cNvCxnSpPr>
            <a:cxnSpLocks/>
          </p:cNvCxnSpPr>
          <p:nvPr/>
        </p:nvCxnSpPr>
        <p:spPr>
          <a:xfrm flipV="1">
            <a:off x="10808912" y="5979243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2D98D85F-552D-2322-E8BC-F2314440D9A6}"/>
              </a:ext>
            </a:extLst>
          </p:cNvPr>
          <p:cNvCxnSpPr>
            <a:cxnSpLocks/>
          </p:cNvCxnSpPr>
          <p:nvPr/>
        </p:nvCxnSpPr>
        <p:spPr>
          <a:xfrm flipV="1">
            <a:off x="10961312" y="6131643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247A6CF7-BC49-B122-0AD5-9773ABC6C449}"/>
              </a:ext>
            </a:extLst>
          </p:cNvPr>
          <p:cNvCxnSpPr>
            <a:cxnSpLocks/>
          </p:cNvCxnSpPr>
          <p:nvPr/>
        </p:nvCxnSpPr>
        <p:spPr>
          <a:xfrm flipV="1">
            <a:off x="10721360" y="3949753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3A16B37-CCF3-6C61-821D-5A5D93963C84}"/>
              </a:ext>
            </a:extLst>
          </p:cNvPr>
          <p:cNvCxnSpPr>
            <a:cxnSpLocks/>
          </p:cNvCxnSpPr>
          <p:nvPr/>
        </p:nvCxnSpPr>
        <p:spPr>
          <a:xfrm flipV="1">
            <a:off x="11086964" y="579304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9DC5E6EE-4B3A-E3E8-7B3A-A99E5421A97D}"/>
              </a:ext>
            </a:extLst>
          </p:cNvPr>
          <p:cNvCxnSpPr>
            <a:cxnSpLocks/>
          </p:cNvCxnSpPr>
          <p:nvPr/>
        </p:nvCxnSpPr>
        <p:spPr>
          <a:xfrm flipV="1">
            <a:off x="10943945" y="4404738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8DC21B2E-BB51-B601-C700-9F49B85121CD}"/>
              </a:ext>
            </a:extLst>
          </p:cNvPr>
          <p:cNvSpPr/>
          <p:nvPr/>
        </p:nvSpPr>
        <p:spPr>
          <a:xfrm>
            <a:off x="9729079" y="516884"/>
            <a:ext cx="2386012" cy="2386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36FE67A-C68B-DA30-A3B7-DE61177FADCF}"/>
              </a:ext>
            </a:extLst>
          </p:cNvPr>
          <p:cNvSpPr/>
          <p:nvPr/>
        </p:nvSpPr>
        <p:spPr>
          <a:xfrm>
            <a:off x="9968485" y="718368"/>
            <a:ext cx="955181" cy="9551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79EE2DD-B528-C3F9-B436-FEB90814D4CF}"/>
              </a:ext>
            </a:extLst>
          </p:cNvPr>
          <p:cNvSpPr/>
          <p:nvPr/>
        </p:nvSpPr>
        <p:spPr>
          <a:xfrm>
            <a:off x="11337406" y="1396478"/>
            <a:ext cx="601770" cy="6017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E03F7C68-A0B8-77E6-88BF-D217B47F9BB8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10922085" y="1460351"/>
            <a:ext cx="415321" cy="237012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3FF351EB-201B-6467-FBE5-908BBBEB3FFB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11129745" y="1910121"/>
            <a:ext cx="295788" cy="191361"/>
          </a:xfrm>
          <a:prstGeom prst="curved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46B2EA26-F40E-1869-23F3-FD9F11237D3B}"/>
              </a:ext>
            </a:extLst>
          </p:cNvPr>
          <p:cNvCxnSpPr>
            <a:cxnSpLocks/>
            <a:endCxn id="39" idx="1"/>
          </p:cNvCxnSpPr>
          <p:nvPr/>
        </p:nvCxnSpPr>
        <p:spPr>
          <a:xfrm rot="16200000" flipH="1">
            <a:off x="11206432" y="1265503"/>
            <a:ext cx="350075" cy="88127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FF2A3117-BB3B-9EFF-2F0C-D3A579725516}"/>
              </a:ext>
            </a:extLst>
          </p:cNvPr>
          <p:cNvCxnSpPr>
            <a:cxnSpLocks/>
          </p:cNvCxnSpPr>
          <p:nvPr/>
        </p:nvCxnSpPr>
        <p:spPr>
          <a:xfrm flipV="1">
            <a:off x="10121245" y="981257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9AAD915C-E2B6-B3DA-F842-A60B50CF2508}"/>
              </a:ext>
            </a:extLst>
          </p:cNvPr>
          <p:cNvCxnSpPr>
            <a:cxnSpLocks/>
          </p:cNvCxnSpPr>
          <p:nvPr/>
        </p:nvCxnSpPr>
        <p:spPr>
          <a:xfrm flipV="1">
            <a:off x="10658618" y="2443058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34C07908-29DC-BB6B-3959-84D5BB050DA4}"/>
              </a:ext>
            </a:extLst>
          </p:cNvPr>
          <p:cNvCxnSpPr>
            <a:cxnSpLocks/>
          </p:cNvCxnSpPr>
          <p:nvPr/>
        </p:nvCxnSpPr>
        <p:spPr>
          <a:xfrm flipV="1">
            <a:off x="10208796" y="107891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C2EB3855-B4F7-E423-44A2-FD66D30B8906}"/>
              </a:ext>
            </a:extLst>
          </p:cNvPr>
          <p:cNvCxnSpPr>
            <a:cxnSpLocks/>
          </p:cNvCxnSpPr>
          <p:nvPr/>
        </p:nvCxnSpPr>
        <p:spPr>
          <a:xfrm flipV="1">
            <a:off x="10169753" y="1312657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4DC2FE5A-E42D-EC81-DEAB-3D796313410C}"/>
              </a:ext>
            </a:extLst>
          </p:cNvPr>
          <p:cNvCxnSpPr>
            <a:cxnSpLocks/>
          </p:cNvCxnSpPr>
          <p:nvPr/>
        </p:nvCxnSpPr>
        <p:spPr>
          <a:xfrm flipV="1">
            <a:off x="10008160" y="1161703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469A3E29-E877-ED93-9AA6-949FCDA2F9D3}"/>
              </a:ext>
            </a:extLst>
          </p:cNvPr>
          <p:cNvCxnSpPr>
            <a:cxnSpLocks/>
          </p:cNvCxnSpPr>
          <p:nvPr/>
        </p:nvCxnSpPr>
        <p:spPr>
          <a:xfrm flipV="1">
            <a:off x="10362902" y="87704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1698167-76D2-03B7-E815-448F45BAD262}"/>
              </a:ext>
            </a:extLst>
          </p:cNvPr>
          <p:cNvCxnSpPr>
            <a:cxnSpLocks/>
          </p:cNvCxnSpPr>
          <p:nvPr/>
        </p:nvCxnSpPr>
        <p:spPr>
          <a:xfrm flipV="1">
            <a:off x="10383899" y="1059707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F665B88C-67EA-AE4C-789B-DD7C96B119F6}"/>
              </a:ext>
            </a:extLst>
          </p:cNvPr>
          <p:cNvCxnSpPr>
            <a:cxnSpLocks/>
          </p:cNvCxnSpPr>
          <p:nvPr/>
        </p:nvCxnSpPr>
        <p:spPr>
          <a:xfrm flipV="1">
            <a:off x="10405479" y="1291002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6DAD74AA-708E-0DC2-0076-31BA6225B5C8}"/>
              </a:ext>
            </a:extLst>
          </p:cNvPr>
          <p:cNvCxnSpPr>
            <a:cxnSpLocks/>
          </p:cNvCxnSpPr>
          <p:nvPr/>
        </p:nvCxnSpPr>
        <p:spPr>
          <a:xfrm flipV="1">
            <a:off x="10230376" y="784936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EA99BE17-07BD-B90A-DF28-12AEE5B1DA05}"/>
              </a:ext>
            </a:extLst>
          </p:cNvPr>
          <p:cNvCxnSpPr>
            <a:cxnSpLocks/>
          </p:cNvCxnSpPr>
          <p:nvPr/>
        </p:nvCxnSpPr>
        <p:spPr>
          <a:xfrm flipV="1">
            <a:off x="10603864" y="1044219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10D22FB3-E34A-E158-C106-E92D9A440A1C}"/>
              </a:ext>
            </a:extLst>
          </p:cNvPr>
          <p:cNvCxnSpPr>
            <a:cxnSpLocks/>
          </p:cNvCxnSpPr>
          <p:nvPr/>
        </p:nvCxnSpPr>
        <p:spPr>
          <a:xfrm flipV="1">
            <a:off x="10446075" y="1437713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44CA3CCC-0518-8F00-7B1A-2F39AF161E25}"/>
              </a:ext>
            </a:extLst>
          </p:cNvPr>
          <p:cNvCxnSpPr>
            <a:cxnSpLocks/>
          </p:cNvCxnSpPr>
          <p:nvPr/>
        </p:nvCxnSpPr>
        <p:spPr>
          <a:xfrm flipV="1">
            <a:off x="10673778" y="1227512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885DB68A-318D-5ABE-17A4-09E8C690EDAE}"/>
              </a:ext>
            </a:extLst>
          </p:cNvPr>
          <p:cNvCxnSpPr>
            <a:cxnSpLocks/>
          </p:cNvCxnSpPr>
          <p:nvPr/>
        </p:nvCxnSpPr>
        <p:spPr>
          <a:xfrm flipV="1">
            <a:off x="10811018" y="2595458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9D689F82-E46D-6EBE-8073-2BE5E5712FD6}"/>
              </a:ext>
            </a:extLst>
          </p:cNvPr>
          <p:cNvCxnSpPr>
            <a:cxnSpLocks/>
          </p:cNvCxnSpPr>
          <p:nvPr/>
        </p:nvCxnSpPr>
        <p:spPr>
          <a:xfrm flipV="1">
            <a:off x="10963418" y="2747858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581CD2D3-80D9-1166-4929-291A025DCCE1}"/>
              </a:ext>
            </a:extLst>
          </p:cNvPr>
          <p:cNvCxnSpPr>
            <a:cxnSpLocks/>
          </p:cNvCxnSpPr>
          <p:nvPr/>
        </p:nvCxnSpPr>
        <p:spPr>
          <a:xfrm flipV="1">
            <a:off x="10723466" y="565968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7225E1E0-68D8-B97B-917D-5BDFC4359124}"/>
              </a:ext>
            </a:extLst>
          </p:cNvPr>
          <p:cNvCxnSpPr>
            <a:cxnSpLocks/>
          </p:cNvCxnSpPr>
          <p:nvPr/>
        </p:nvCxnSpPr>
        <p:spPr>
          <a:xfrm flipV="1">
            <a:off x="11089070" y="2409261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1FC3DA70-3759-A409-A8F8-8DAC63675832}"/>
              </a:ext>
            </a:extLst>
          </p:cNvPr>
          <p:cNvCxnSpPr>
            <a:cxnSpLocks/>
          </p:cNvCxnSpPr>
          <p:nvPr/>
        </p:nvCxnSpPr>
        <p:spPr>
          <a:xfrm flipV="1">
            <a:off x="10946051" y="1020953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564F0F-6838-6CCE-D637-DED5D32528F0}"/>
              </a:ext>
            </a:extLst>
          </p:cNvPr>
          <p:cNvSpPr txBox="1"/>
          <p:nvPr/>
        </p:nvSpPr>
        <p:spPr>
          <a:xfrm>
            <a:off x="10387842" y="87261"/>
            <a:ext cx="114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Doublet</a:t>
            </a:r>
            <a:endParaRPr lang="en-US" b="1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78EFB77-9093-FBD6-00CC-84B171075FB2}"/>
              </a:ext>
            </a:extLst>
          </p:cNvPr>
          <p:cNvSpPr/>
          <p:nvPr/>
        </p:nvSpPr>
        <p:spPr>
          <a:xfrm>
            <a:off x="9930851" y="1702576"/>
            <a:ext cx="955181" cy="9551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59C5A8E4-5078-908E-F9FA-895C63FE3D65}"/>
              </a:ext>
            </a:extLst>
          </p:cNvPr>
          <p:cNvCxnSpPr>
            <a:cxnSpLocks/>
          </p:cNvCxnSpPr>
          <p:nvPr/>
        </p:nvCxnSpPr>
        <p:spPr>
          <a:xfrm flipV="1">
            <a:off x="10083611" y="196546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04BEDA3C-9E7D-68B2-0C1B-D3BA09E5CA16}"/>
              </a:ext>
            </a:extLst>
          </p:cNvPr>
          <p:cNvCxnSpPr>
            <a:cxnSpLocks/>
          </p:cNvCxnSpPr>
          <p:nvPr/>
        </p:nvCxnSpPr>
        <p:spPr>
          <a:xfrm flipV="1">
            <a:off x="10171162" y="2063118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334AF799-DC2A-E26A-20CD-8613032E9B71}"/>
              </a:ext>
            </a:extLst>
          </p:cNvPr>
          <p:cNvCxnSpPr>
            <a:cxnSpLocks/>
          </p:cNvCxnSpPr>
          <p:nvPr/>
        </p:nvCxnSpPr>
        <p:spPr>
          <a:xfrm flipV="1">
            <a:off x="10132119" y="229686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21BA4E33-5A19-0127-6962-95EB6286FC9C}"/>
              </a:ext>
            </a:extLst>
          </p:cNvPr>
          <p:cNvCxnSpPr>
            <a:cxnSpLocks/>
          </p:cNvCxnSpPr>
          <p:nvPr/>
        </p:nvCxnSpPr>
        <p:spPr>
          <a:xfrm flipV="1">
            <a:off x="9970526" y="214591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0FF9987F-571B-AB17-F809-5A9F016031D6}"/>
              </a:ext>
            </a:extLst>
          </p:cNvPr>
          <p:cNvCxnSpPr>
            <a:cxnSpLocks/>
          </p:cNvCxnSpPr>
          <p:nvPr/>
        </p:nvCxnSpPr>
        <p:spPr>
          <a:xfrm flipV="1">
            <a:off x="10325268" y="1861253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ACCC6383-1EAD-3869-984D-4A6C305FB801}"/>
              </a:ext>
            </a:extLst>
          </p:cNvPr>
          <p:cNvCxnSpPr>
            <a:cxnSpLocks/>
          </p:cNvCxnSpPr>
          <p:nvPr/>
        </p:nvCxnSpPr>
        <p:spPr>
          <a:xfrm flipV="1">
            <a:off x="10346265" y="204391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E18D42BD-959E-18BE-D97E-2F16BAC675C8}"/>
              </a:ext>
            </a:extLst>
          </p:cNvPr>
          <p:cNvCxnSpPr>
            <a:cxnSpLocks/>
          </p:cNvCxnSpPr>
          <p:nvPr/>
        </p:nvCxnSpPr>
        <p:spPr>
          <a:xfrm flipV="1">
            <a:off x="10367845" y="227521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A2F7EA15-0A79-CB85-45D2-1FCBC7FDC480}"/>
              </a:ext>
            </a:extLst>
          </p:cNvPr>
          <p:cNvCxnSpPr>
            <a:cxnSpLocks/>
          </p:cNvCxnSpPr>
          <p:nvPr/>
        </p:nvCxnSpPr>
        <p:spPr>
          <a:xfrm flipV="1">
            <a:off x="10192742" y="1769144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26651A38-C817-A202-AD43-5C730207B48A}"/>
              </a:ext>
            </a:extLst>
          </p:cNvPr>
          <p:cNvCxnSpPr>
            <a:cxnSpLocks/>
          </p:cNvCxnSpPr>
          <p:nvPr/>
        </p:nvCxnSpPr>
        <p:spPr>
          <a:xfrm flipV="1">
            <a:off x="10566230" y="2028427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2F4578EA-42C6-7DC3-ACAB-3072592594FD}"/>
              </a:ext>
            </a:extLst>
          </p:cNvPr>
          <p:cNvCxnSpPr>
            <a:cxnSpLocks/>
          </p:cNvCxnSpPr>
          <p:nvPr/>
        </p:nvCxnSpPr>
        <p:spPr>
          <a:xfrm flipV="1">
            <a:off x="10408441" y="242192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E165786B-4943-2240-6285-A0CC46B4C4F8}"/>
              </a:ext>
            </a:extLst>
          </p:cNvPr>
          <p:cNvCxnSpPr>
            <a:cxnSpLocks/>
          </p:cNvCxnSpPr>
          <p:nvPr/>
        </p:nvCxnSpPr>
        <p:spPr>
          <a:xfrm flipV="1">
            <a:off x="10636144" y="221172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65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3B84A-C7BD-0EE6-BEF4-541F5EF8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0" y="53414"/>
            <a:ext cx="10244053" cy="685250"/>
          </a:xfrm>
        </p:spPr>
        <p:txBody>
          <a:bodyPr>
            <a:normAutofit/>
          </a:bodyPr>
          <a:lstStyle/>
          <a:p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scAR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corrects hormone contamination!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E5E74B-3401-265D-1BC3-02908318B4EA}"/>
              </a:ext>
            </a:extLst>
          </p:cNvPr>
          <p:cNvSpPr txBox="1"/>
          <p:nvPr/>
        </p:nvSpPr>
        <p:spPr>
          <a:xfrm>
            <a:off x="286901" y="3726935"/>
            <a:ext cx="39950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scAR</a:t>
            </a:r>
            <a:r>
              <a:rPr lang="en-US" dirty="0"/>
              <a:t> is a good generative model for inferring true counts. But for 99% of the genes the observed counts are probably more accurate!</a:t>
            </a:r>
          </a:p>
          <a:p>
            <a:endParaRPr lang="en-US" dirty="0"/>
          </a:p>
          <a:p>
            <a:r>
              <a:rPr lang="en-US" dirty="0"/>
              <a:t>We only used the </a:t>
            </a:r>
            <a:r>
              <a:rPr lang="en-US" dirty="0" err="1"/>
              <a:t>scAR</a:t>
            </a:r>
            <a:r>
              <a:rPr lang="en-US" dirty="0"/>
              <a:t> corrected counts on the top 200 contaminating genes (as determined from cell-free droplets).</a:t>
            </a:r>
          </a:p>
          <a:p>
            <a:endParaRPr lang="en-US" sz="1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D04DA99-CA59-7FA4-BEB1-75FBD7F944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74622" y="635625"/>
            <a:ext cx="10240261" cy="228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719C06-2C98-4E16-8E3A-98671967EBCE}"/>
              </a:ext>
            </a:extLst>
          </p:cNvPr>
          <p:cNvSpPr/>
          <p:nvPr/>
        </p:nvSpPr>
        <p:spPr>
          <a:xfrm>
            <a:off x="70830" y="573698"/>
            <a:ext cx="454479" cy="1016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404FFD-C814-CFAE-AC51-542728C6D8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37" t="54759"/>
          <a:stretch>
            <a:fillRect/>
          </a:stretch>
        </p:blipFill>
        <p:spPr>
          <a:xfrm>
            <a:off x="4644571" y="2891749"/>
            <a:ext cx="6396928" cy="39016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5635A2-8BC5-283D-5C30-8F6809E921D7}"/>
              </a:ext>
            </a:extLst>
          </p:cNvPr>
          <p:cNvSpPr txBox="1"/>
          <p:nvPr/>
        </p:nvSpPr>
        <p:spPr>
          <a:xfrm>
            <a:off x="9348494" y="6446723"/>
            <a:ext cx="2953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Kover et al. (Unpublished)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FD0A1-269E-69AB-4946-412458B21D31}"/>
              </a:ext>
            </a:extLst>
          </p:cNvPr>
          <p:cNvSpPr/>
          <p:nvPr/>
        </p:nvSpPr>
        <p:spPr>
          <a:xfrm>
            <a:off x="5480298" y="3429000"/>
            <a:ext cx="93133" cy="11039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494A28-2688-27B5-F460-98E11D7CC9A3}"/>
              </a:ext>
            </a:extLst>
          </p:cNvPr>
          <p:cNvSpPr/>
          <p:nvPr/>
        </p:nvSpPr>
        <p:spPr>
          <a:xfrm>
            <a:off x="6985547" y="3429000"/>
            <a:ext cx="93133" cy="11039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836198-5701-94BB-0BEE-993E4D1D5D1D}"/>
              </a:ext>
            </a:extLst>
          </p:cNvPr>
          <p:cNvSpPr/>
          <p:nvPr/>
        </p:nvSpPr>
        <p:spPr>
          <a:xfrm>
            <a:off x="8658264" y="3429000"/>
            <a:ext cx="93133" cy="11039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804E22-BDC2-32CB-4D28-E1B249B1BB92}"/>
              </a:ext>
            </a:extLst>
          </p:cNvPr>
          <p:cNvSpPr/>
          <p:nvPr/>
        </p:nvSpPr>
        <p:spPr>
          <a:xfrm>
            <a:off x="5480297" y="5384893"/>
            <a:ext cx="93133" cy="11039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BF0C15-D090-3928-9E9D-5F8297B6A1CA}"/>
              </a:ext>
            </a:extLst>
          </p:cNvPr>
          <p:cNvSpPr/>
          <p:nvPr/>
        </p:nvSpPr>
        <p:spPr>
          <a:xfrm>
            <a:off x="6976147" y="5384892"/>
            <a:ext cx="93133" cy="11039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078E26-BFE0-90EE-136C-D72FB5D7C0E7}"/>
              </a:ext>
            </a:extLst>
          </p:cNvPr>
          <p:cNvSpPr/>
          <p:nvPr/>
        </p:nvSpPr>
        <p:spPr>
          <a:xfrm>
            <a:off x="8658263" y="5384894"/>
            <a:ext cx="93133" cy="11039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12DF9D-36AB-2D4E-676E-B5C726EE5A8E}"/>
              </a:ext>
            </a:extLst>
          </p:cNvPr>
          <p:cNvSpPr txBox="1"/>
          <p:nvPr/>
        </p:nvSpPr>
        <p:spPr>
          <a:xfrm>
            <a:off x="10306373" y="24159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Sheng et al. 2022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406AF7-2714-AACD-5954-3247E0C39240}"/>
              </a:ext>
            </a:extLst>
          </p:cNvPr>
          <p:cNvSpPr txBox="1"/>
          <p:nvPr/>
        </p:nvSpPr>
        <p:spPr>
          <a:xfrm>
            <a:off x="5447413" y="29287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Before: Hormones are all over the place!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0A011C-8DEF-F91B-541C-C9584C9F27FF}"/>
              </a:ext>
            </a:extLst>
          </p:cNvPr>
          <p:cNvSpPr txBox="1"/>
          <p:nvPr/>
        </p:nvSpPr>
        <p:spPr>
          <a:xfrm>
            <a:off x="5480297" y="47537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After: Hormones are all cleaned up!</a:t>
            </a:r>
          </a:p>
        </p:txBody>
      </p:sp>
    </p:spTree>
    <p:extLst>
      <p:ext uri="{BB962C8B-B14F-4D97-AF65-F5344CB8AC3E}">
        <p14:creationId xmlns:p14="http://schemas.microsoft.com/office/powerpoint/2010/main" val="2980037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4226</TotalTime>
  <Words>1490</Words>
  <Application>Microsoft Macintosh PowerPoint</Application>
  <PresentationFormat>Widescreen</PresentationFormat>
  <Paragraphs>215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Generating a Consensus Pituitary Atlas</vt:lpstr>
      <vt:lpstr>Pituitary gland – a central endocrine regulator</vt:lpstr>
      <vt:lpstr>Exponential adoption of single-cell profiling, but…</vt:lpstr>
      <vt:lpstr>A uniformly pre-processed Consensus Pituitary Atlas</vt:lpstr>
      <vt:lpstr>Peer-reviewed publications contain incorrect metadata – 10X barcodes</vt:lpstr>
      <vt:lpstr>Peer-reviewed publications contain incorrect metadata – sex of the animals</vt:lpstr>
      <vt:lpstr>PowerPoint Presentation</vt:lpstr>
      <vt:lpstr>Main problems: Doublets and Ambient RNA</vt:lpstr>
      <vt:lpstr>scAR corrects hormone contamination!</vt:lpstr>
      <vt:lpstr>Per-dataset quality control rather than just global hard cut-offs</vt:lpstr>
      <vt:lpstr>“Integration” of single-cell datasets</vt:lpstr>
      <vt:lpstr>Pseudobulk &gt; Single-cell</vt:lpstr>
      <vt:lpstr>Communicating results</vt:lpstr>
      <vt:lpstr>Brief summary of biological insights</vt:lpstr>
      <vt:lpstr>Acknowledgements</vt:lpstr>
      <vt:lpstr>References in order of appearance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Bence Kövér</dc:creator>
  <cp:lastModifiedBy>Bence Kövér</cp:lastModifiedBy>
  <cp:revision>7</cp:revision>
  <dcterms:created xsi:type="dcterms:W3CDTF">2025-08-29T10:52:24Z</dcterms:created>
  <dcterms:modified xsi:type="dcterms:W3CDTF">2025-09-01T14:48:17Z</dcterms:modified>
</cp:coreProperties>
</file>